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82" r:id="rId2"/>
  </p:sldMasterIdLst>
  <p:sldIdLst>
    <p:sldId id="256" r:id="rId3"/>
    <p:sldId id="459" r:id="rId4"/>
    <p:sldId id="460" r:id="rId5"/>
    <p:sldId id="454" r:id="rId6"/>
    <p:sldId id="422" r:id="rId7"/>
    <p:sldId id="427" r:id="rId8"/>
    <p:sldId id="432" r:id="rId9"/>
    <p:sldId id="433" r:id="rId10"/>
    <p:sldId id="463" r:id="rId11"/>
    <p:sldId id="466" r:id="rId12"/>
    <p:sldId id="457" r:id="rId13"/>
    <p:sldId id="436" r:id="rId14"/>
    <p:sldId id="451" r:id="rId15"/>
    <p:sldId id="437" r:id="rId16"/>
    <p:sldId id="467" r:id="rId17"/>
    <p:sldId id="468" r:id="rId18"/>
    <p:sldId id="469" r:id="rId19"/>
    <p:sldId id="438" r:id="rId20"/>
    <p:sldId id="445" r:id="rId21"/>
    <p:sldId id="440" r:id="rId22"/>
    <p:sldId id="441" r:id="rId23"/>
    <p:sldId id="453" r:id="rId24"/>
    <p:sldId id="264" r:id="rId25"/>
    <p:sldId id="448" r:id="rId26"/>
    <p:sldId id="447" r:id="rId27"/>
    <p:sldId id="471" r:id="rId28"/>
    <p:sldId id="450" r:id="rId29"/>
    <p:sldId id="412" r:id="rId30"/>
    <p:sldId id="464" r:id="rId31"/>
    <p:sldId id="415" r:id="rId32"/>
    <p:sldId id="418" r:id="rId33"/>
    <p:sldId id="416" r:id="rId34"/>
    <p:sldId id="462" r:id="rId35"/>
  </p:sldIdLst>
  <p:sldSz cx="9144000" cy="6858000" type="screen4x3"/>
  <p:notesSz cx="7010400" cy="9296400"/>
  <p:defaultTextStyle>
    <a:defPPr>
      <a:defRPr lang="pt-B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p:scale>
          <a:sx n="80" d="100"/>
          <a:sy n="80" d="100"/>
        </p:scale>
        <p:origin x="-1086" y="2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0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E2FA6730-9629-4958-842A-DED5E5A541B3}" type="datetimeFigureOut">
              <a:rPr lang="pt-BR"/>
              <a:pPr>
                <a:defRPr/>
              </a:pPr>
              <a:t>13/05/2016</a:t>
            </a:fld>
            <a:endParaRPr lang="pt-BR"/>
          </a:p>
        </p:txBody>
      </p:sp>
      <p:sp>
        <p:nvSpPr>
          <p:cNvPr id="5" name="Footer Placeholder 18"/>
          <p:cNvSpPr>
            <a:spLocks noGrp="1"/>
          </p:cNvSpPr>
          <p:nvPr>
            <p:ph type="ftr" sz="quarter" idx="11"/>
          </p:nvPr>
        </p:nvSpPr>
        <p:spPr/>
        <p:txBody>
          <a:bodyPr/>
          <a:lstStyle>
            <a:lvl1pPr>
              <a:defRPr/>
            </a:lvl1pPr>
          </a:lstStyle>
          <a:p>
            <a:pPr>
              <a:defRPr/>
            </a:pPr>
            <a:endParaRPr lang="pt-BR"/>
          </a:p>
        </p:txBody>
      </p:sp>
      <p:sp>
        <p:nvSpPr>
          <p:cNvPr id="6" name="Slide Number Placeholder 26"/>
          <p:cNvSpPr>
            <a:spLocks noGrp="1"/>
          </p:cNvSpPr>
          <p:nvPr>
            <p:ph type="sldNum" sz="quarter" idx="12"/>
          </p:nvPr>
        </p:nvSpPr>
        <p:spPr/>
        <p:txBody>
          <a:bodyPr/>
          <a:lstStyle>
            <a:lvl1pPr>
              <a:defRPr/>
            </a:lvl1pPr>
          </a:lstStyle>
          <a:p>
            <a:pPr>
              <a:defRPr/>
            </a:pPr>
            <a:fld id="{021C97E1-740A-48A7-A3FC-7FF274FF5736}" type="slidenum">
              <a:rPr lang="pt-BR"/>
              <a:pPr>
                <a:defRPr/>
              </a:pPr>
              <a:t>‹#›</a:t>
            </a:fld>
            <a:endParaRPr lang="pt-BR"/>
          </a:p>
        </p:txBody>
      </p:sp>
    </p:spTree>
    <p:extLst>
      <p:ext uri="{BB962C8B-B14F-4D97-AF65-F5344CB8AC3E}">
        <p14:creationId xmlns:p14="http://schemas.microsoft.com/office/powerpoint/2010/main" val="111367428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87E1ECD-68CE-4D9D-87C3-A302869D24FF}" type="datetimeFigureOut">
              <a:rPr lang="pt-BR"/>
              <a:pPr>
                <a:defRPr/>
              </a:pPr>
              <a:t>13/05/2016</a:t>
            </a:fld>
            <a:endParaRPr lang="pt-BR"/>
          </a:p>
        </p:txBody>
      </p:sp>
      <p:sp>
        <p:nvSpPr>
          <p:cNvPr id="5" name="Footer Placeholder 21"/>
          <p:cNvSpPr>
            <a:spLocks noGrp="1"/>
          </p:cNvSpPr>
          <p:nvPr>
            <p:ph type="ftr" sz="quarter" idx="11"/>
          </p:nvPr>
        </p:nvSpPr>
        <p:spPr/>
        <p:txBody>
          <a:bodyPr/>
          <a:lstStyle>
            <a:lvl1pPr>
              <a:defRPr/>
            </a:lvl1pPr>
          </a:lstStyle>
          <a:p>
            <a:pPr>
              <a:defRPr/>
            </a:pPr>
            <a:endParaRPr lang="pt-BR"/>
          </a:p>
        </p:txBody>
      </p:sp>
      <p:sp>
        <p:nvSpPr>
          <p:cNvPr id="6" name="Slide Number Placeholder 17"/>
          <p:cNvSpPr>
            <a:spLocks noGrp="1"/>
          </p:cNvSpPr>
          <p:nvPr>
            <p:ph type="sldNum" sz="quarter" idx="12"/>
          </p:nvPr>
        </p:nvSpPr>
        <p:spPr/>
        <p:txBody>
          <a:bodyPr/>
          <a:lstStyle>
            <a:lvl1pPr>
              <a:defRPr/>
            </a:lvl1pPr>
          </a:lstStyle>
          <a:p>
            <a:pPr>
              <a:defRPr/>
            </a:pPr>
            <a:fld id="{58C61DE4-18CF-4544-A2CE-383EFC738631}" type="slidenum">
              <a:rPr lang="pt-BR"/>
              <a:pPr>
                <a:defRPr/>
              </a:pPr>
              <a:t>‹#›</a:t>
            </a:fld>
            <a:endParaRPr lang="pt-BR"/>
          </a:p>
        </p:txBody>
      </p:sp>
    </p:spTree>
    <p:extLst>
      <p:ext uri="{BB962C8B-B14F-4D97-AF65-F5344CB8AC3E}">
        <p14:creationId xmlns:p14="http://schemas.microsoft.com/office/powerpoint/2010/main" val="355695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01CE492-1087-4D9A-B4DF-43E8437D5CA0}" type="datetimeFigureOut">
              <a:rPr lang="pt-BR"/>
              <a:pPr>
                <a:defRPr/>
              </a:pPr>
              <a:t>13/05/2016</a:t>
            </a:fld>
            <a:endParaRPr lang="pt-BR"/>
          </a:p>
        </p:txBody>
      </p:sp>
      <p:sp>
        <p:nvSpPr>
          <p:cNvPr id="5" name="Footer Placeholder 21"/>
          <p:cNvSpPr>
            <a:spLocks noGrp="1"/>
          </p:cNvSpPr>
          <p:nvPr>
            <p:ph type="ftr" sz="quarter" idx="11"/>
          </p:nvPr>
        </p:nvSpPr>
        <p:spPr/>
        <p:txBody>
          <a:bodyPr/>
          <a:lstStyle>
            <a:lvl1pPr>
              <a:defRPr/>
            </a:lvl1pPr>
          </a:lstStyle>
          <a:p>
            <a:pPr>
              <a:defRPr/>
            </a:pPr>
            <a:endParaRPr lang="pt-BR"/>
          </a:p>
        </p:txBody>
      </p:sp>
      <p:sp>
        <p:nvSpPr>
          <p:cNvPr id="6" name="Slide Number Placeholder 17"/>
          <p:cNvSpPr>
            <a:spLocks noGrp="1"/>
          </p:cNvSpPr>
          <p:nvPr>
            <p:ph type="sldNum" sz="quarter" idx="12"/>
          </p:nvPr>
        </p:nvSpPr>
        <p:spPr/>
        <p:txBody>
          <a:bodyPr/>
          <a:lstStyle>
            <a:lvl1pPr>
              <a:defRPr/>
            </a:lvl1pPr>
          </a:lstStyle>
          <a:p>
            <a:pPr>
              <a:defRPr/>
            </a:pPr>
            <a:fld id="{E7196920-C3D9-41C6-9C24-6A7CDD769E0B}" type="slidenum">
              <a:rPr lang="pt-BR"/>
              <a:pPr>
                <a:defRPr/>
              </a:pPr>
              <a:t>‹#›</a:t>
            </a:fld>
            <a:endParaRPr lang="pt-BR"/>
          </a:p>
        </p:txBody>
      </p:sp>
    </p:spTree>
    <p:extLst>
      <p:ext uri="{BB962C8B-B14F-4D97-AF65-F5344CB8AC3E}">
        <p14:creationId xmlns:p14="http://schemas.microsoft.com/office/powerpoint/2010/main" val="3925072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fontAlgn="base">
              <a:spcBef>
                <a:spcPct val="0"/>
              </a:spcBef>
              <a:spcAft>
                <a:spcPct val="0"/>
              </a:spcAft>
              <a:defRPr>
                <a:solidFill>
                  <a:srgbClr val="DBF5F9">
                    <a:shade val="90000"/>
                  </a:srgbClr>
                </a:solidFill>
                <a:latin typeface="Arial" charset="0"/>
                <a:cs typeface="Arial" charset="0"/>
              </a:defRPr>
            </a:lvl1pPr>
          </a:lstStyle>
          <a:p>
            <a:pPr>
              <a:defRPr/>
            </a:pPr>
            <a:fld id="{442667D1-C469-41A8-9859-EDCBA559401E}" type="datetimeFigureOut">
              <a:rPr lang="pt-BR"/>
              <a:pPr>
                <a:defRPr/>
              </a:pPr>
              <a:t>13/05/2016</a:t>
            </a:fld>
            <a:endParaRPr lang="pt-BR"/>
          </a:p>
        </p:txBody>
      </p:sp>
      <p:sp>
        <p:nvSpPr>
          <p:cNvPr id="5" name="Footer Placeholder 18"/>
          <p:cNvSpPr>
            <a:spLocks noGrp="1"/>
          </p:cNvSpPr>
          <p:nvPr>
            <p:ph type="ftr" sz="quarter" idx="11"/>
          </p:nvPr>
        </p:nvSpPr>
        <p:spPr/>
        <p:txBody>
          <a:bodyPr/>
          <a:lstStyle>
            <a:lvl1pPr fontAlgn="base">
              <a:spcBef>
                <a:spcPct val="0"/>
              </a:spcBef>
              <a:spcAft>
                <a:spcPct val="0"/>
              </a:spcAft>
              <a:defRPr>
                <a:solidFill>
                  <a:srgbClr val="DBF5F9">
                    <a:shade val="90000"/>
                  </a:srgbClr>
                </a:solidFill>
                <a:latin typeface="Arial" charset="0"/>
                <a:cs typeface="Arial" charset="0"/>
              </a:defRPr>
            </a:lvl1pPr>
          </a:lstStyle>
          <a:p>
            <a:pPr>
              <a:defRPr/>
            </a:pPr>
            <a:endParaRPr lang="pt-BR"/>
          </a:p>
        </p:txBody>
      </p:sp>
      <p:sp>
        <p:nvSpPr>
          <p:cNvPr id="6" name="Slide Number Placeholder 26"/>
          <p:cNvSpPr>
            <a:spLocks noGrp="1"/>
          </p:cNvSpPr>
          <p:nvPr>
            <p:ph type="sldNum" sz="quarter" idx="12"/>
          </p:nvPr>
        </p:nvSpPr>
        <p:spPr/>
        <p:txBody>
          <a:bodyPr/>
          <a:lstStyle>
            <a:lvl1pPr fontAlgn="base">
              <a:spcBef>
                <a:spcPct val="0"/>
              </a:spcBef>
              <a:spcAft>
                <a:spcPct val="0"/>
              </a:spcAft>
              <a:defRPr>
                <a:solidFill>
                  <a:srgbClr val="DBF5F9">
                    <a:shade val="90000"/>
                  </a:srgbClr>
                </a:solidFill>
                <a:latin typeface="Arial" charset="0"/>
                <a:cs typeface="Arial" charset="0"/>
              </a:defRPr>
            </a:lvl1pPr>
          </a:lstStyle>
          <a:p>
            <a:pPr>
              <a:defRPr/>
            </a:pPr>
            <a:fld id="{7DC4C00A-5D6A-4A4E-BC68-708E93FA70BD}" type="slidenum">
              <a:rPr lang="pt-BR"/>
              <a:pPr>
                <a:defRPr/>
              </a:pPr>
              <a:t>‹#›</a:t>
            </a:fld>
            <a:endParaRPr lang="pt-BR"/>
          </a:p>
        </p:txBody>
      </p:sp>
    </p:spTree>
    <p:extLst>
      <p:ext uri="{BB962C8B-B14F-4D97-AF65-F5344CB8AC3E}">
        <p14:creationId xmlns:p14="http://schemas.microsoft.com/office/powerpoint/2010/main" val="4055637985"/>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F194151-1F40-42E3-BBC0-0C66BB2DA309}" type="datetimeFigureOut">
              <a:rPr lang="pt-BR"/>
              <a:pPr>
                <a:defRPr/>
              </a:pPr>
              <a:t>13/05/2016</a:t>
            </a:fld>
            <a:endParaRPr lang="pt-B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pt-B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18554BD-70A4-4873-8CE6-B146CC7C89F1}" type="slidenum">
              <a:rPr lang="pt-BR"/>
              <a:pPr>
                <a:defRPr/>
              </a:pPr>
              <a:t>‹#›</a:t>
            </a:fld>
            <a:endParaRPr lang="pt-BR"/>
          </a:p>
        </p:txBody>
      </p:sp>
    </p:spTree>
    <p:extLst>
      <p:ext uri="{BB962C8B-B14F-4D97-AF65-F5344CB8AC3E}">
        <p14:creationId xmlns:p14="http://schemas.microsoft.com/office/powerpoint/2010/main" val="1877449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solidFill>
                  <a:srgbClr val="DBF5F9">
                    <a:shade val="90000"/>
                  </a:srgbClr>
                </a:solidFill>
                <a:latin typeface="Arial" charset="0"/>
                <a:cs typeface="Arial" charset="0"/>
              </a:defRPr>
            </a:lvl1pPr>
          </a:lstStyle>
          <a:p>
            <a:pPr>
              <a:defRPr/>
            </a:pPr>
            <a:fld id="{E2E4D562-AC6E-4EE6-AFD9-6855C6F44C0B}" type="datetimeFigureOut">
              <a:rPr lang="pt-BR"/>
              <a:pPr>
                <a:defRPr/>
              </a:pPr>
              <a:t>13/05/2016</a:t>
            </a:fld>
            <a:endParaRPr lang="pt-BR"/>
          </a:p>
        </p:txBody>
      </p:sp>
      <p:sp>
        <p:nvSpPr>
          <p:cNvPr id="5" name="Footer Placeholder 4"/>
          <p:cNvSpPr>
            <a:spLocks noGrp="1"/>
          </p:cNvSpPr>
          <p:nvPr>
            <p:ph type="ftr" sz="quarter" idx="11"/>
          </p:nvPr>
        </p:nvSpPr>
        <p:spPr/>
        <p:txBody>
          <a:bodyPr/>
          <a:lstStyle>
            <a:lvl1pPr fontAlgn="base">
              <a:spcBef>
                <a:spcPct val="0"/>
              </a:spcBef>
              <a:spcAft>
                <a:spcPct val="0"/>
              </a:spcAft>
              <a:defRPr>
                <a:solidFill>
                  <a:srgbClr val="DBF5F9">
                    <a:shade val="90000"/>
                  </a:srgbClr>
                </a:solidFill>
                <a:latin typeface="Arial" charset="0"/>
                <a:cs typeface="Arial" charset="0"/>
              </a:defRPr>
            </a:lvl1pPr>
          </a:lstStyle>
          <a:p>
            <a:pPr>
              <a:defRPr/>
            </a:pPr>
            <a:endParaRPr lang="pt-BR"/>
          </a:p>
        </p:txBody>
      </p:sp>
      <p:sp>
        <p:nvSpPr>
          <p:cNvPr id="6" name="Slide Number Placeholder 5"/>
          <p:cNvSpPr>
            <a:spLocks noGrp="1"/>
          </p:cNvSpPr>
          <p:nvPr>
            <p:ph type="sldNum" sz="quarter" idx="12"/>
          </p:nvPr>
        </p:nvSpPr>
        <p:spPr/>
        <p:txBody>
          <a:bodyPr/>
          <a:lstStyle>
            <a:lvl1pPr fontAlgn="base">
              <a:spcBef>
                <a:spcPct val="0"/>
              </a:spcBef>
              <a:spcAft>
                <a:spcPct val="0"/>
              </a:spcAft>
              <a:defRPr>
                <a:solidFill>
                  <a:srgbClr val="DBF5F9">
                    <a:shade val="90000"/>
                  </a:srgbClr>
                </a:solidFill>
                <a:latin typeface="Arial" charset="0"/>
                <a:cs typeface="Arial" charset="0"/>
              </a:defRPr>
            </a:lvl1pPr>
          </a:lstStyle>
          <a:p>
            <a:pPr>
              <a:defRPr/>
            </a:pPr>
            <a:fld id="{0F443BD4-1C0F-4C2E-B1A9-8F6050F42BB6}" type="slidenum">
              <a:rPr lang="pt-BR"/>
              <a:pPr>
                <a:defRPr/>
              </a:pPr>
              <a:t>‹#›</a:t>
            </a:fld>
            <a:endParaRPr lang="pt-BR"/>
          </a:p>
        </p:txBody>
      </p:sp>
    </p:spTree>
    <p:extLst>
      <p:ext uri="{BB962C8B-B14F-4D97-AF65-F5344CB8AC3E}">
        <p14:creationId xmlns:p14="http://schemas.microsoft.com/office/powerpoint/2010/main" val="303821023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5F98B27-DB24-4639-8805-04B3BCE18485}" type="datetimeFigureOut">
              <a:rPr lang="pt-BR"/>
              <a:pPr>
                <a:defRPr/>
              </a:pPr>
              <a:t>13/05/2016</a:t>
            </a:fld>
            <a:endParaRPr lang="pt-BR"/>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pt-B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83EBF2A-0B8A-40D8-8E5A-6781094BA0EF}" type="slidenum">
              <a:rPr lang="pt-BR"/>
              <a:pPr>
                <a:defRPr/>
              </a:pPr>
              <a:t>‹#›</a:t>
            </a:fld>
            <a:endParaRPr lang="pt-BR"/>
          </a:p>
        </p:txBody>
      </p:sp>
    </p:spTree>
    <p:extLst>
      <p:ext uri="{BB962C8B-B14F-4D97-AF65-F5344CB8AC3E}">
        <p14:creationId xmlns:p14="http://schemas.microsoft.com/office/powerpoint/2010/main" val="2947266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9AF3B91-A6B7-4419-AFF2-198B31069EA2}" type="datetimeFigureOut">
              <a:rPr lang="pt-BR"/>
              <a:pPr>
                <a:defRPr/>
              </a:pPr>
              <a:t>13/05/2016</a:t>
            </a:fld>
            <a:endParaRPr lang="pt-BR"/>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pt-B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E21BC9D-04AC-403F-A0EF-14F63D76EB24}" type="slidenum">
              <a:rPr lang="pt-BR"/>
              <a:pPr>
                <a:defRPr/>
              </a:pPr>
              <a:t>‹#›</a:t>
            </a:fld>
            <a:endParaRPr lang="pt-BR"/>
          </a:p>
        </p:txBody>
      </p:sp>
    </p:spTree>
    <p:extLst>
      <p:ext uri="{BB962C8B-B14F-4D97-AF65-F5344CB8AC3E}">
        <p14:creationId xmlns:p14="http://schemas.microsoft.com/office/powerpoint/2010/main" val="663570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A5108B3-A148-4687-A2B7-44FCB9835E1A}" type="datetimeFigureOut">
              <a:rPr lang="pt-BR"/>
              <a:pPr>
                <a:defRPr/>
              </a:pPr>
              <a:t>13/05/2016</a:t>
            </a:fld>
            <a:endParaRPr lang="pt-BR"/>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pt-B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E49111E-6832-4234-BFCA-7F967F0D3A51}" type="slidenum">
              <a:rPr lang="pt-BR"/>
              <a:pPr>
                <a:defRPr/>
              </a:pPr>
              <a:t>‹#›</a:t>
            </a:fld>
            <a:endParaRPr lang="pt-BR"/>
          </a:p>
        </p:txBody>
      </p:sp>
    </p:spTree>
    <p:extLst>
      <p:ext uri="{BB962C8B-B14F-4D97-AF65-F5344CB8AC3E}">
        <p14:creationId xmlns:p14="http://schemas.microsoft.com/office/powerpoint/2010/main" val="40180847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816B64F-19F2-41DD-8057-99BBF7778685}" type="datetimeFigureOut">
              <a:rPr lang="pt-BR"/>
              <a:pPr>
                <a:defRPr/>
              </a:pPr>
              <a:t>13/05/2016</a:t>
            </a:fld>
            <a:endParaRPr lang="pt-BR"/>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pt-B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9BF7926-D164-4639-94A5-6730D129801E}" type="slidenum">
              <a:rPr lang="pt-BR"/>
              <a:pPr>
                <a:defRPr/>
              </a:pPr>
              <a:t>‹#›</a:t>
            </a:fld>
            <a:endParaRPr lang="pt-BR"/>
          </a:p>
        </p:txBody>
      </p:sp>
    </p:spTree>
    <p:extLst>
      <p:ext uri="{BB962C8B-B14F-4D97-AF65-F5344CB8AC3E}">
        <p14:creationId xmlns:p14="http://schemas.microsoft.com/office/powerpoint/2010/main" val="490252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F1104D8-19D2-4493-BA22-5B36756F365E}" type="datetimeFigureOut">
              <a:rPr lang="pt-BR"/>
              <a:pPr>
                <a:defRPr/>
              </a:pPr>
              <a:t>13/05/2016</a:t>
            </a:fld>
            <a:endParaRPr lang="pt-BR"/>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pt-B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6144054-886F-422F-BDDB-0031E15F5725}" type="slidenum">
              <a:rPr lang="pt-BR"/>
              <a:pPr>
                <a:defRPr/>
              </a:pPr>
              <a:t>‹#›</a:t>
            </a:fld>
            <a:endParaRPr lang="pt-BR"/>
          </a:p>
        </p:txBody>
      </p:sp>
    </p:spTree>
    <p:extLst>
      <p:ext uri="{BB962C8B-B14F-4D97-AF65-F5344CB8AC3E}">
        <p14:creationId xmlns:p14="http://schemas.microsoft.com/office/powerpoint/2010/main" val="276121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ED1560E-0477-47D5-AFCF-0CE72222D81A}" type="datetimeFigureOut">
              <a:rPr lang="pt-BR"/>
              <a:pPr>
                <a:defRPr/>
              </a:pPr>
              <a:t>13/05/2016</a:t>
            </a:fld>
            <a:endParaRPr lang="pt-BR"/>
          </a:p>
        </p:txBody>
      </p:sp>
      <p:sp>
        <p:nvSpPr>
          <p:cNvPr id="5" name="Footer Placeholder 21"/>
          <p:cNvSpPr>
            <a:spLocks noGrp="1"/>
          </p:cNvSpPr>
          <p:nvPr>
            <p:ph type="ftr" sz="quarter" idx="11"/>
          </p:nvPr>
        </p:nvSpPr>
        <p:spPr/>
        <p:txBody>
          <a:bodyPr/>
          <a:lstStyle>
            <a:lvl1pPr>
              <a:defRPr/>
            </a:lvl1pPr>
          </a:lstStyle>
          <a:p>
            <a:pPr>
              <a:defRPr/>
            </a:pPr>
            <a:endParaRPr lang="pt-BR"/>
          </a:p>
        </p:txBody>
      </p:sp>
      <p:sp>
        <p:nvSpPr>
          <p:cNvPr id="6" name="Slide Number Placeholder 17"/>
          <p:cNvSpPr>
            <a:spLocks noGrp="1"/>
          </p:cNvSpPr>
          <p:nvPr>
            <p:ph type="sldNum" sz="quarter" idx="12"/>
          </p:nvPr>
        </p:nvSpPr>
        <p:spPr/>
        <p:txBody>
          <a:bodyPr/>
          <a:lstStyle>
            <a:lvl1pPr>
              <a:defRPr/>
            </a:lvl1pPr>
          </a:lstStyle>
          <a:p>
            <a:pPr>
              <a:defRPr/>
            </a:pPr>
            <a:fld id="{9F33711B-EABC-4D5F-BAA1-312528D8B2B6}" type="slidenum">
              <a:rPr lang="pt-BR"/>
              <a:pPr>
                <a:defRPr/>
              </a:pPr>
              <a:t>‹#›</a:t>
            </a:fld>
            <a:endParaRPr lang="pt-BR"/>
          </a:p>
        </p:txBody>
      </p:sp>
    </p:spTree>
    <p:extLst>
      <p:ext uri="{BB962C8B-B14F-4D97-AF65-F5344CB8AC3E}">
        <p14:creationId xmlns:p14="http://schemas.microsoft.com/office/powerpoint/2010/main" val="20193595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48EA13F-E2DA-4690-88ED-E76C69A65D05}" type="datetimeFigureOut">
              <a:rPr lang="pt-BR"/>
              <a:pPr>
                <a:defRPr/>
              </a:pPr>
              <a:t>13/05/2016</a:t>
            </a:fld>
            <a:endParaRPr lang="pt-BR"/>
          </a:p>
        </p:txBody>
      </p:sp>
      <p:sp>
        <p:nvSpPr>
          <p:cNvPr id="10"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pt-BR"/>
          </a:p>
        </p:txBody>
      </p:sp>
      <p:sp>
        <p:nvSpPr>
          <p:cNvPr id="11" name="Slide Number Placeholder 6"/>
          <p:cNvSpPr>
            <a:spLocks noGrp="1"/>
          </p:cNvSpPr>
          <p:nvPr>
            <p:ph type="sldNum" sz="quarter" idx="12"/>
          </p:nvPr>
        </p:nvSpPr>
        <p:spPr>
          <a:xfrm>
            <a:off x="8077200" y="6356350"/>
            <a:ext cx="609600" cy="365125"/>
          </a:xfrm>
        </p:spPr>
        <p:txBody>
          <a:bodyPr/>
          <a:lstStyle>
            <a:lvl1pPr fontAlgn="base">
              <a:spcBef>
                <a:spcPct val="0"/>
              </a:spcBef>
              <a:spcAft>
                <a:spcPct val="0"/>
              </a:spcAft>
              <a:defRPr>
                <a:latin typeface="Arial" charset="0"/>
                <a:cs typeface="Arial" charset="0"/>
              </a:defRPr>
            </a:lvl1pPr>
          </a:lstStyle>
          <a:p>
            <a:pPr>
              <a:defRPr/>
            </a:pPr>
            <a:fld id="{CE253143-DEA2-45EB-9D7E-679DE1B2C84D}" type="slidenum">
              <a:rPr lang="pt-BR"/>
              <a:pPr>
                <a:defRPr/>
              </a:pPr>
              <a:t>‹#›</a:t>
            </a:fld>
            <a:endParaRPr lang="pt-BR"/>
          </a:p>
        </p:txBody>
      </p:sp>
    </p:spTree>
    <p:extLst>
      <p:ext uri="{BB962C8B-B14F-4D97-AF65-F5344CB8AC3E}">
        <p14:creationId xmlns:p14="http://schemas.microsoft.com/office/powerpoint/2010/main" val="34460662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410617C-F64F-4834-9A57-E989ACD38768}" type="datetimeFigureOut">
              <a:rPr lang="pt-BR"/>
              <a:pPr>
                <a:defRPr/>
              </a:pPr>
              <a:t>13/05/2016</a:t>
            </a:fld>
            <a:endParaRPr lang="pt-B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pt-B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6286875-6D01-41BC-8B38-84E044A00854}" type="slidenum">
              <a:rPr lang="pt-BR"/>
              <a:pPr>
                <a:defRPr/>
              </a:pPr>
              <a:t>‹#›</a:t>
            </a:fld>
            <a:endParaRPr lang="pt-BR"/>
          </a:p>
        </p:txBody>
      </p:sp>
    </p:spTree>
    <p:extLst>
      <p:ext uri="{BB962C8B-B14F-4D97-AF65-F5344CB8AC3E}">
        <p14:creationId xmlns:p14="http://schemas.microsoft.com/office/powerpoint/2010/main" val="3737539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65F5615-AA82-4654-84AA-4B3A444529BC}" type="datetimeFigureOut">
              <a:rPr lang="pt-BR"/>
              <a:pPr>
                <a:defRPr/>
              </a:pPr>
              <a:t>13/05/2016</a:t>
            </a:fld>
            <a:endParaRPr lang="pt-B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pt-B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283FE46-BCB4-457C-A80D-599E0621AEE8}" type="slidenum">
              <a:rPr lang="pt-BR"/>
              <a:pPr>
                <a:defRPr/>
              </a:pPr>
              <a:t>‹#›</a:t>
            </a:fld>
            <a:endParaRPr lang="pt-BR"/>
          </a:p>
        </p:txBody>
      </p:sp>
    </p:spTree>
    <p:extLst>
      <p:ext uri="{BB962C8B-B14F-4D97-AF65-F5344CB8AC3E}">
        <p14:creationId xmlns:p14="http://schemas.microsoft.com/office/powerpoint/2010/main" val="1281030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B706FD1-E8F1-4209-8547-65E07D8330A6}" type="datetimeFigureOut">
              <a:rPr lang="pt-BR"/>
              <a:pPr>
                <a:defRPr/>
              </a:pPr>
              <a:t>13/05/2016</a:t>
            </a:fld>
            <a:endParaRPr lang="pt-BR"/>
          </a:p>
        </p:txBody>
      </p:sp>
      <p:sp>
        <p:nvSpPr>
          <p:cNvPr id="5" name="Footer Placeholder 4"/>
          <p:cNvSpPr>
            <a:spLocks noGrp="1"/>
          </p:cNvSpPr>
          <p:nvPr>
            <p:ph type="ftr" sz="quarter" idx="11"/>
          </p:nvPr>
        </p:nvSpPr>
        <p:spPr/>
        <p:txBody>
          <a:bodyPr/>
          <a:lstStyle>
            <a:lvl1pPr>
              <a:defRPr/>
            </a:lvl1pPr>
          </a:lstStyle>
          <a:p>
            <a:pPr>
              <a:defRPr/>
            </a:pPr>
            <a:endParaRPr lang="pt-BR"/>
          </a:p>
        </p:txBody>
      </p:sp>
      <p:sp>
        <p:nvSpPr>
          <p:cNvPr id="6" name="Slide Number Placeholder 5"/>
          <p:cNvSpPr>
            <a:spLocks noGrp="1"/>
          </p:cNvSpPr>
          <p:nvPr>
            <p:ph type="sldNum" sz="quarter" idx="12"/>
          </p:nvPr>
        </p:nvSpPr>
        <p:spPr/>
        <p:txBody>
          <a:bodyPr/>
          <a:lstStyle>
            <a:lvl1pPr>
              <a:defRPr/>
            </a:lvl1pPr>
          </a:lstStyle>
          <a:p>
            <a:pPr>
              <a:defRPr/>
            </a:pPr>
            <a:fld id="{C508BE50-FF6B-4506-8A72-E3C49E82FE80}" type="slidenum">
              <a:rPr lang="pt-BR"/>
              <a:pPr>
                <a:defRPr/>
              </a:pPr>
              <a:t>‹#›</a:t>
            </a:fld>
            <a:endParaRPr lang="pt-BR"/>
          </a:p>
        </p:txBody>
      </p:sp>
    </p:spTree>
    <p:extLst>
      <p:ext uri="{BB962C8B-B14F-4D97-AF65-F5344CB8AC3E}">
        <p14:creationId xmlns:p14="http://schemas.microsoft.com/office/powerpoint/2010/main" val="218429980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AB6F1D19-21C1-4444-A452-8636FD266B11}" type="datetimeFigureOut">
              <a:rPr lang="pt-BR"/>
              <a:pPr>
                <a:defRPr/>
              </a:pPr>
              <a:t>13/05/2016</a:t>
            </a:fld>
            <a:endParaRPr lang="pt-BR"/>
          </a:p>
        </p:txBody>
      </p:sp>
      <p:sp>
        <p:nvSpPr>
          <p:cNvPr id="6" name="Footer Placeholder 21"/>
          <p:cNvSpPr>
            <a:spLocks noGrp="1"/>
          </p:cNvSpPr>
          <p:nvPr>
            <p:ph type="ftr" sz="quarter" idx="11"/>
          </p:nvPr>
        </p:nvSpPr>
        <p:spPr/>
        <p:txBody>
          <a:bodyPr/>
          <a:lstStyle>
            <a:lvl1pPr>
              <a:defRPr/>
            </a:lvl1pPr>
          </a:lstStyle>
          <a:p>
            <a:pPr>
              <a:defRPr/>
            </a:pPr>
            <a:endParaRPr lang="pt-BR"/>
          </a:p>
        </p:txBody>
      </p:sp>
      <p:sp>
        <p:nvSpPr>
          <p:cNvPr id="7" name="Slide Number Placeholder 17"/>
          <p:cNvSpPr>
            <a:spLocks noGrp="1"/>
          </p:cNvSpPr>
          <p:nvPr>
            <p:ph type="sldNum" sz="quarter" idx="12"/>
          </p:nvPr>
        </p:nvSpPr>
        <p:spPr/>
        <p:txBody>
          <a:bodyPr/>
          <a:lstStyle>
            <a:lvl1pPr>
              <a:defRPr/>
            </a:lvl1pPr>
          </a:lstStyle>
          <a:p>
            <a:pPr>
              <a:defRPr/>
            </a:pPr>
            <a:fld id="{706AC5ED-E899-4A39-8589-925597A32DC6}" type="slidenum">
              <a:rPr lang="pt-BR"/>
              <a:pPr>
                <a:defRPr/>
              </a:pPr>
              <a:t>‹#›</a:t>
            </a:fld>
            <a:endParaRPr lang="pt-BR"/>
          </a:p>
        </p:txBody>
      </p:sp>
    </p:spTree>
    <p:extLst>
      <p:ext uri="{BB962C8B-B14F-4D97-AF65-F5344CB8AC3E}">
        <p14:creationId xmlns:p14="http://schemas.microsoft.com/office/powerpoint/2010/main" val="3076331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0B0AE565-5C6F-4DE3-A11F-58BC8CE1EC1E}" type="datetimeFigureOut">
              <a:rPr lang="pt-BR"/>
              <a:pPr>
                <a:defRPr/>
              </a:pPr>
              <a:t>13/05/2016</a:t>
            </a:fld>
            <a:endParaRPr lang="pt-BR"/>
          </a:p>
        </p:txBody>
      </p:sp>
      <p:sp>
        <p:nvSpPr>
          <p:cNvPr id="8" name="Footer Placeholder 21"/>
          <p:cNvSpPr>
            <a:spLocks noGrp="1"/>
          </p:cNvSpPr>
          <p:nvPr>
            <p:ph type="ftr" sz="quarter" idx="11"/>
          </p:nvPr>
        </p:nvSpPr>
        <p:spPr/>
        <p:txBody>
          <a:bodyPr/>
          <a:lstStyle>
            <a:lvl1pPr>
              <a:defRPr/>
            </a:lvl1pPr>
          </a:lstStyle>
          <a:p>
            <a:pPr>
              <a:defRPr/>
            </a:pPr>
            <a:endParaRPr lang="pt-BR"/>
          </a:p>
        </p:txBody>
      </p:sp>
      <p:sp>
        <p:nvSpPr>
          <p:cNvPr id="9" name="Slide Number Placeholder 17"/>
          <p:cNvSpPr>
            <a:spLocks noGrp="1"/>
          </p:cNvSpPr>
          <p:nvPr>
            <p:ph type="sldNum" sz="quarter" idx="12"/>
          </p:nvPr>
        </p:nvSpPr>
        <p:spPr/>
        <p:txBody>
          <a:bodyPr/>
          <a:lstStyle>
            <a:lvl1pPr>
              <a:defRPr/>
            </a:lvl1pPr>
          </a:lstStyle>
          <a:p>
            <a:pPr>
              <a:defRPr/>
            </a:pPr>
            <a:fld id="{991345FB-DD39-44BB-AB5D-44CA5FB122A0}" type="slidenum">
              <a:rPr lang="pt-BR"/>
              <a:pPr>
                <a:defRPr/>
              </a:pPr>
              <a:t>‹#›</a:t>
            </a:fld>
            <a:endParaRPr lang="pt-BR"/>
          </a:p>
        </p:txBody>
      </p:sp>
    </p:spTree>
    <p:extLst>
      <p:ext uri="{BB962C8B-B14F-4D97-AF65-F5344CB8AC3E}">
        <p14:creationId xmlns:p14="http://schemas.microsoft.com/office/powerpoint/2010/main" val="2524533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5C6864F6-60A5-48BB-9264-FC38447DB8F7}" type="datetimeFigureOut">
              <a:rPr lang="pt-BR"/>
              <a:pPr>
                <a:defRPr/>
              </a:pPr>
              <a:t>13/05/2016</a:t>
            </a:fld>
            <a:endParaRPr lang="pt-BR"/>
          </a:p>
        </p:txBody>
      </p:sp>
      <p:sp>
        <p:nvSpPr>
          <p:cNvPr id="4" name="Footer Placeholder 21"/>
          <p:cNvSpPr>
            <a:spLocks noGrp="1"/>
          </p:cNvSpPr>
          <p:nvPr>
            <p:ph type="ftr" sz="quarter" idx="11"/>
          </p:nvPr>
        </p:nvSpPr>
        <p:spPr/>
        <p:txBody>
          <a:bodyPr/>
          <a:lstStyle>
            <a:lvl1pPr>
              <a:defRPr/>
            </a:lvl1pPr>
          </a:lstStyle>
          <a:p>
            <a:pPr>
              <a:defRPr/>
            </a:pPr>
            <a:endParaRPr lang="pt-BR"/>
          </a:p>
        </p:txBody>
      </p:sp>
      <p:sp>
        <p:nvSpPr>
          <p:cNvPr id="5" name="Slide Number Placeholder 17"/>
          <p:cNvSpPr>
            <a:spLocks noGrp="1"/>
          </p:cNvSpPr>
          <p:nvPr>
            <p:ph type="sldNum" sz="quarter" idx="12"/>
          </p:nvPr>
        </p:nvSpPr>
        <p:spPr/>
        <p:txBody>
          <a:bodyPr/>
          <a:lstStyle>
            <a:lvl1pPr>
              <a:defRPr/>
            </a:lvl1pPr>
          </a:lstStyle>
          <a:p>
            <a:pPr>
              <a:defRPr/>
            </a:pPr>
            <a:fld id="{72031176-DD6A-4453-8258-C646EE7D46C6}" type="slidenum">
              <a:rPr lang="pt-BR"/>
              <a:pPr>
                <a:defRPr/>
              </a:pPr>
              <a:t>‹#›</a:t>
            </a:fld>
            <a:endParaRPr lang="pt-BR"/>
          </a:p>
        </p:txBody>
      </p:sp>
    </p:spTree>
    <p:extLst>
      <p:ext uri="{BB962C8B-B14F-4D97-AF65-F5344CB8AC3E}">
        <p14:creationId xmlns:p14="http://schemas.microsoft.com/office/powerpoint/2010/main" val="112949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CC1A9D7B-5294-4022-92AB-30E6C334B34F}" type="datetimeFigureOut">
              <a:rPr lang="pt-BR"/>
              <a:pPr>
                <a:defRPr/>
              </a:pPr>
              <a:t>13/05/2016</a:t>
            </a:fld>
            <a:endParaRPr lang="pt-BR"/>
          </a:p>
        </p:txBody>
      </p:sp>
      <p:sp>
        <p:nvSpPr>
          <p:cNvPr id="3" name="Footer Placeholder 21"/>
          <p:cNvSpPr>
            <a:spLocks noGrp="1"/>
          </p:cNvSpPr>
          <p:nvPr>
            <p:ph type="ftr" sz="quarter" idx="11"/>
          </p:nvPr>
        </p:nvSpPr>
        <p:spPr/>
        <p:txBody>
          <a:bodyPr/>
          <a:lstStyle>
            <a:lvl1pPr>
              <a:defRPr/>
            </a:lvl1pPr>
          </a:lstStyle>
          <a:p>
            <a:pPr>
              <a:defRPr/>
            </a:pPr>
            <a:endParaRPr lang="pt-BR"/>
          </a:p>
        </p:txBody>
      </p:sp>
      <p:sp>
        <p:nvSpPr>
          <p:cNvPr id="4" name="Slide Number Placeholder 17"/>
          <p:cNvSpPr>
            <a:spLocks noGrp="1"/>
          </p:cNvSpPr>
          <p:nvPr>
            <p:ph type="sldNum" sz="quarter" idx="12"/>
          </p:nvPr>
        </p:nvSpPr>
        <p:spPr/>
        <p:txBody>
          <a:bodyPr/>
          <a:lstStyle>
            <a:lvl1pPr>
              <a:defRPr/>
            </a:lvl1pPr>
          </a:lstStyle>
          <a:p>
            <a:pPr>
              <a:defRPr/>
            </a:pPr>
            <a:fld id="{BDCBF43E-EF5D-4D10-96F4-ED45E9DF4724}" type="slidenum">
              <a:rPr lang="pt-BR"/>
              <a:pPr>
                <a:defRPr/>
              </a:pPr>
              <a:t>‹#›</a:t>
            </a:fld>
            <a:endParaRPr lang="pt-BR"/>
          </a:p>
        </p:txBody>
      </p:sp>
    </p:spTree>
    <p:extLst>
      <p:ext uri="{BB962C8B-B14F-4D97-AF65-F5344CB8AC3E}">
        <p14:creationId xmlns:p14="http://schemas.microsoft.com/office/powerpoint/2010/main" val="1807356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6CA9FA31-48E2-4F98-8BF1-E3991BC4046A}" type="datetimeFigureOut">
              <a:rPr lang="pt-BR"/>
              <a:pPr>
                <a:defRPr/>
              </a:pPr>
              <a:t>13/05/2016</a:t>
            </a:fld>
            <a:endParaRPr lang="pt-BR"/>
          </a:p>
        </p:txBody>
      </p:sp>
      <p:sp>
        <p:nvSpPr>
          <p:cNvPr id="6" name="Footer Placeholder 21"/>
          <p:cNvSpPr>
            <a:spLocks noGrp="1"/>
          </p:cNvSpPr>
          <p:nvPr>
            <p:ph type="ftr" sz="quarter" idx="11"/>
          </p:nvPr>
        </p:nvSpPr>
        <p:spPr/>
        <p:txBody>
          <a:bodyPr/>
          <a:lstStyle>
            <a:lvl1pPr>
              <a:defRPr/>
            </a:lvl1pPr>
          </a:lstStyle>
          <a:p>
            <a:pPr>
              <a:defRPr/>
            </a:pPr>
            <a:endParaRPr lang="pt-BR"/>
          </a:p>
        </p:txBody>
      </p:sp>
      <p:sp>
        <p:nvSpPr>
          <p:cNvPr id="7" name="Slide Number Placeholder 17"/>
          <p:cNvSpPr>
            <a:spLocks noGrp="1"/>
          </p:cNvSpPr>
          <p:nvPr>
            <p:ph type="sldNum" sz="quarter" idx="12"/>
          </p:nvPr>
        </p:nvSpPr>
        <p:spPr/>
        <p:txBody>
          <a:bodyPr/>
          <a:lstStyle>
            <a:lvl1pPr>
              <a:defRPr/>
            </a:lvl1pPr>
          </a:lstStyle>
          <a:p>
            <a:pPr>
              <a:defRPr/>
            </a:pPr>
            <a:fld id="{2A2CEC1D-3C52-4A64-ADD6-9CD49D9A38F9}" type="slidenum">
              <a:rPr lang="pt-BR"/>
              <a:pPr>
                <a:defRPr/>
              </a:pPr>
              <a:t>‹#›</a:t>
            </a:fld>
            <a:endParaRPr lang="pt-BR"/>
          </a:p>
        </p:txBody>
      </p:sp>
    </p:spTree>
    <p:extLst>
      <p:ext uri="{BB962C8B-B14F-4D97-AF65-F5344CB8AC3E}">
        <p14:creationId xmlns:p14="http://schemas.microsoft.com/office/powerpoint/2010/main" val="1720733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58C85FCA-DE48-460A-B95A-C346F7F747C1}" type="datetimeFigureOut">
              <a:rPr lang="pt-BR"/>
              <a:pPr>
                <a:defRPr/>
              </a:pPr>
              <a:t>13/05/2016</a:t>
            </a:fld>
            <a:endParaRPr lang="pt-BR"/>
          </a:p>
        </p:txBody>
      </p:sp>
      <p:sp>
        <p:nvSpPr>
          <p:cNvPr id="10" name="Footer Placeholder 5"/>
          <p:cNvSpPr>
            <a:spLocks noGrp="1"/>
          </p:cNvSpPr>
          <p:nvPr>
            <p:ph type="ftr" sz="quarter" idx="11"/>
          </p:nvPr>
        </p:nvSpPr>
        <p:spPr/>
        <p:txBody>
          <a:bodyPr/>
          <a:lstStyle>
            <a:lvl1pPr>
              <a:defRPr/>
            </a:lvl1pPr>
          </a:lstStyle>
          <a:p>
            <a:pPr>
              <a:defRPr/>
            </a:pPr>
            <a:endParaRPr lang="pt-B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37D52833-A435-4CC1-8841-38EDD90BE1EA}" type="slidenum">
              <a:rPr lang="pt-BR"/>
              <a:pPr>
                <a:defRPr/>
              </a:pPr>
              <a:t>‹#›</a:t>
            </a:fld>
            <a:endParaRPr lang="pt-BR"/>
          </a:p>
        </p:txBody>
      </p:sp>
    </p:spTree>
    <p:extLst>
      <p:ext uri="{BB962C8B-B14F-4D97-AF65-F5344CB8AC3E}">
        <p14:creationId xmlns:p14="http://schemas.microsoft.com/office/powerpoint/2010/main" val="4092107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5328C345-7BF0-4962-BA44-50F2804E066C}" type="datetimeFigureOut">
              <a:rPr lang="pt-BR"/>
              <a:pPr>
                <a:defRPr/>
              </a:pPr>
              <a:t>13/05/2016</a:t>
            </a:fld>
            <a:endParaRPr lang="pt-B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pt-B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1C9183F2-D7D3-4F22-B9CB-D29B43036E5B}" type="slidenum">
              <a:rPr lang="pt-BR"/>
              <a:pPr>
                <a:defRPr/>
              </a:pPr>
              <a:t>‹#›</a:t>
            </a:fld>
            <a:endParaRPr lang="pt-B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4879" r:id="rId1"/>
    <p:sldLayoutId id="2147484871" r:id="rId2"/>
    <p:sldLayoutId id="2147484880" r:id="rId3"/>
    <p:sldLayoutId id="2147484872" r:id="rId4"/>
    <p:sldLayoutId id="2147484873" r:id="rId5"/>
    <p:sldLayoutId id="2147484874" r:id="rId6"/>
    <p:sldLayoutId id="2147484875" r:id="rId7"/>
    <p:sldLayoutId id="2147484876" r:id="rId8"/>
    <p:sldLayoutId id="2147484881" r:id="rId9"/>
    <p:sldLayoutId id="2147484877" r:id="rId10"/>
    <p:sldLayoutId id="2147484878"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cs typeface="+mn-cs"/>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04617B">
                    <a:shade val="90000"/>
                  </a:srgbClr>
                </a:solidFill>
                <a:latin typeface="Constantia"/>
                <a:cs typeface="+mn-cs"/>
              </a:defRPr>
            </a:lvl1pPr>
          </a:lstStyle>
          <a:p>
            <a:pPr>
              <a:defRPr/>
            </a:pPr>
            <a:fld id="{32E84AC4-9886-4ECD-B9EE-2BDA68BD4DF4}" type="datetimeFigureOut">
              <a:rPr lang="pt-BR"/>
              <a:pPr>
                <a:defRPr/>
              </a:pPr>
              <a:t>13/05/2016</a:t>
            </a:fld>
            <a:endParaRPr lang="pt-B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04617B">
                    <a:shade val="90000"/>
                  </a:srgbClr>
                </a:solidFill>
                <a:latin typeface="Constantia"/>
                <a:cs typeface="+mn-cs"/>
              </a:defRPr>
            </a:lvl1pPr>
          </a:lstStyle>
          <a:p>
            <a:pPr>
              <a:defRPr/>
            </a:pPr>
            <a:endParaRPr lang="pt-B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rgbClr val="04617B">
                    <a:shade val="90000"/>
                  </a:srgbClr>
                </a:solidFill>
                <a:latin typeface="Constantia"/>
                <a:cs typeface="+mn-cs"/>
              </a:defRPr>
            </a:lvl1pPr>
          </a:lstStyle>
          <a:p>
            <a:pPr>
              <a:defRPr/>
            </a:pPr>
            <a:fld id="{97BD7407-610C-4FCF-921E-44DA52B8A0A2}" type="slidenum">
              <a:rPr lang="pt-BR"/>
              <a:pPr>
                <a:defRPr/>
              </a:pPr>
              <a:t>‹#›</a:t>
            </a:fld>
            <a:endParaRPr lang="pt-BR"/>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Constantia"/>
                <a:cs typeface="+mn-cs"/>
              </a:endParaRPr>
            </a:p>
          </p:txBody>
        </p:sp>
      </p:grpSp>
    </p:spTree>
  </p:cSld>
  <p:clrMap bg1="lt1" tx1="dk1" bg2="lt2" tx2="dk2" accent1="accent1" accent2="accent2" accent3="accent3" accent4="accent4" accent5="accent5" accent6="accent6" hlink="hlink" folHlink="folHlink"/>
  <p:sldLayoutIdLst>
    <p:sldLayoutId id="2147484882" r:id="rId1"/>
    <p:sldLayoutId id="2147484883" r:id="rId2"/>
    <p:sldLayoutId id="2147484884" r:id="rId3"/>
    <p:sldLayoutId id="2147484885" r:id="rId4"/>
    <p:sldLayoutId id="2147484886" r:id="rId5"/>
    <p:sldLayoutId id="2147484887" r:id="rId6"/>
    <p:sldLayoutId id="2147484888" r:id="rId7"/>
    <p:sldLayoutId id="2147484889" r:id="rId8"/>
    <p:sldLayoutId id="2147484890" r:id="rId9"/>
    <p:sldLayoutId id="2147484891" r:id="rId10"/>
    <p:sldLayoutId id="2147484892"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mrsmithsibwebsite.weebly.com/"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5661248"/>
            <a:ext cx="7772400" cy="576064"/>
          </a:xfrm>
          <a:ln>
            <a:miter lim="800000"/>
            <a:headEnd/>
            <a:tailEnd/>
          </a:ln>
          <a:extLst/>
        </p:spPr>
        <p:txBody>
          <a:bodyPr>
            <a:normAutofit fontScale="90000"/>
          </a:bodyPr>
          <a:lstStyle/>
          <a:p>
            <a:pPr algn="ctr" eaLnBrk="1" fontAlgn="auto" hangingPunct="1">
              <a:spcAft>
                <a:spcPts val="0"/>
              </a:spcAft>
              <a:defRPr/>
            </a:pPr>
            <a:r>
              <a:rPr lang="pt-BR" dirty="0"/>
              <a:t>Pan American School of </a:t>
            </a:r>
            <a:r>
              <a:rPr lang="pt-BR" dirty="0" smtClean="0"/>
              <a:t>Bahia</a:t>
            </a:r>
            <a:br>
              <a:rPr lang="pt-BR" dirty="0" smtClean="0"/>
            </a:br>
            <a:r>
              <a:rPr lang="pt-BR" dirty="0" smtClean="0"/>
              <a:t>and the</a:t>
            </a:r>
            <a:r>
              <a:rPr lang="pt-BR" dirty="0"/>
              <a:t/>
            </a:r>
            <a:br>
              <a:rPr lang="pt-BR" dirty="0"/>
            </a:br>
            <a:r>
              <a:rPr lang="pt-BR" dirty="0"/>
              <a:t>International </a:t>
            </a:r>
            <a:r>
              <a:rPr lang="pt-BR" dirty="0" smtClean="0"/>
              <a:t>Baccalaureate</a:t>
            </a:r>
            <a:br>
              <a:rPr lang="pt-BR" dirty="0" smtClean="0"/>
            </a:br>
            <a:r>
              <a:rPr lang="pt-BR" dirty="0" smtClean="0"/>
              <a:t>Diploma Program</a:t>
            </a:r>
            <a:br>
              <a:rPr lang="pt-BR" dirty="0" smtClean="0"/>
            </a:br>
            <a:r>
              <a:rPr lang="pt-BR" dirty="0" smtClean="0"/>
              <a:t/>
            </a:r>
            <a:br>
              <a:rPr lang="pt-BR" dirty="0" smtClean="0"/>
            </a:br>
            <a:endParaRPr lang="pt-BR" dirty="0"/>
          </a:p>
        </p:txBody>
      </p:sp>
      <p:pic>
        <p:nvPicPr>
          <p:cNvPr id="5427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4868863"/>
            <a:ext cx="5832475" cy="185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37388" y="4868863"/>
            <a:ext cx="1893887"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56523485"/>
              </p:ext>
            </p:extLst>
          </p:nvPr>
        </p:nvGraphicFramePr>
        <p:xfrm>
          <a:off x="539552" y="404664"/>
          <a:ext cx="7776864" cy="6126480"/>
        </p:xfrm>
        <a:graphic>
          <a:graphicData uri="http://schemas.openxmlformats.org/drawingml/2006/table">
            <a:tbl>
              <a:tblPr firstRow="1" bandRow="1">
                <a:tableStyleId>{5C22544A-7EE6-4342-B048-85BDC9FD1C3A}</a:tableStyleId>
              </a:tblPr>
              <a:tblGrid>
                <a:gridCol w="2088232"/>
                <a:gridCol w="5688632"/>
              </a:tblGrid>
              <a:tr h="1053255">
                <a:tc>
                  <a:txBody>
                    <a:bodyPr/>
                    <a:lstStyle/>
                    <a:p>
                      <a:r>
                        <a:rPr lang="pt-BR" sz="2400" dirty="0" smtClean="0"/>
                        <a:t>Name of School</a:t>
                      </a:r>
                      <a:endParaRPr lang="pt-BR" sz="2400" dirty="0"/>
                    </a:p>
                  </a:txBody>
                  <a:tcPr/>
                </a:tc>
                <a:tc>
                  <a:txBody>
                    <a:bodyPr/>
                    <a:lstStyle/>
                    <a:p>
                      <a:r>
                        <a:rPr lang="pt-BR" sz="2400" baseline="0" dirty="0" smtClean="0"/>
                        <a:t>How many times more likely a student is to be accepted due to participation in the IB Diploma Program</a:t>
                      </a:r>
                      <a:endParaRPr lang="pt-BR" sz="2400" dirty="0"/>
                    </a:p>
                  </a:txBody>
                  <a:tcPr/>
                </a:tc>
              </a:tr>
              <a:tr h="427153">
                <a:tc>
                  <a:txBody>
                    <a:bodyPr/>
                    <a:lstStyle/>
                    <a:p>
                      <a:r>
                        <a:rPr lang="pt-BR" sz="2400" dirty="0" smtClean="0"/>
                        <a:t>Brown University</a:t>
                      </a:r>
                      <a:endParaRPr lang="pt-BR" sz="2400" dirty="0"/>
                    </a:p>
                  </a:txBody>
                  <a:tcPr/>
                </a:tc>
                <a:tc>
                  <a:txBody>
                    <a:bodyPr/>
                    <a:lstStyle/>
                    <a:p>
                      <a:pPr algn="ctr"/>
                      <a:r>
                        <a:rPr lang="pt-BR" sz="4800" dirty="0" smtClean="0"/>
                        <a:t>2</a:t>
                      </a:r>
                      <a:endParaRPr lang="pt-BR" sz="4800" dirty="0"/>
                    </a:p>
                  </a:txBody>
                  <a:tcPr/>
                </a:tc>
              </a:tr>
              <a:tr h="4271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2400" dirty="0" smtClean="0"/>
                        <a:t>Princeton University</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4800" dirty="0" smtClean="0"/>
                        <a:t>2</a:t>
                      </a:r>
                    </a:p>
                  </a:txBody>
                  <a:tcPr/>
                </a:tc>
              </a:tr>
              <a:tr h="427153">
                <a:tc>
                  <a:txBody>
                    <a:bodyPr/>
                    <a:lstStyle/>
                    <a:p>
                      <a:r>
                        <a:rPr lang="pt-BR" sz="2400" dirty="0" smtClean="0"/>
                        <a:t>UCLA</a:t>
                      </a:r>
                      <a:endParaRPr lang="pt-BR" sz="2400" dirty="0"/>
                    </a:p>
                  </a:txBody>
                  <a:tcPr/>
                </a:tc>
                <a:tc>
                  <a:txBody>
                    <a:bodyPr/>
                    <a:lstStyle/>
                    <a:p>
                      <a:pPr algn="ctr"/>
                      <a:r>
                        <a:rPr lang="pt-BR" sz="4800" dirty="0" smtClean="0"/>
                        <a:t>2.09</a:t>
                      </a:r>
                      <a:endParaRPr lang="pt-BR" sz="4800" dirty="0"/>
                    </a:p>
                  </a:txBody>
                  <a:tcPr/>
                </a:tc>
              </a:tr>
              <a:tr h="4271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2400" dirty="0" smtClean="0">
                          <a:solidFill>
                            <a:prstClr val="black"/>
                          </a:solidFill>
                          <a:latin typeface="+mn-lt"/>
                          <a:cs typeface="+mn-cs"/>
                        </a:rPr>
                        <a:t>Stanford University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4800" dirty="0" smtClean="0">
                          <a:solidFill>
                            <a:prstClr val="black"/>
                          </a:solidFill>
                          <a:latin typeface="+mn-lt"/>
                          <a:cs typeface="+mn-cs"/>
                        </a:rPr>
                        <a:t>2.14</a:t>
                      </a:r>
                    </a:p>
                  </a:txBody>
                  <a:tcPr/>
                </a:tc>
              </a:tr>
              <a:tr h="427153">
                <a:tc>
                  <a:txBody>
                    <a:bodyPr/>
                    <a:lstStyle/>
                    <a:p>
                      <a:r>
                        <a:rPr lang="pt-BR" sz="2400" dirty="0" smtClean="0"/>
                        <a:t>Berkeley</a:t>
                      </a:r>
                      <a:endParaRPr lang="pt-BR" sz="2400" dirty="0"/>
                    </a:p>
                  </a:txBody>
                  <a:tcPr/>
                </a:tc>
                <a:tc>
                  <a:txBody>
                    <a:bodyPr/>
                    <a:lstStyle/>
                    <a:p>
                      <a:pPr algn="ctr"/>
                      <a:r>
                        <a:rPr lang="pt-BR" sz="4800" dirty="0" smtClean="0"/>
                        <a:t>2.23</a:t>
                      </a:r>
                      <a:endParaRPr lang="pt-BR" sz="4800" dirty="0"/>
                    </a:p>
                  </a:txBody>
                  <a:tcPr/>
                </a:tc>
              </a:tr>
              <a:tr h="427153">
                <a:tc>
                  <a:txBody>
                    <a:bodyPr/>
                    <a:lstStyle/>
                    <a:p>
                      <a:r>
                        <a:rPr lang="pt-BR" sz="2400" dirty="0" smtClean="0"/>
                        <a:t>Yale University</a:t>
                      </a:r>
                      <a:endParaRPr lang="pt-BR" sz="2400" dirty="0"/>
                    </a:p>
                  </a:txBody>
                  <a:tcPr/>
                </a:tc>
                <a:tc>
                  <a:txBody>
                    <a:bodyPr/>
                    <a:lstStyle/>
                    <a:p>
                      <a:pPr algn="ctr"/>
                      <a:r>
                        <a:rPr lang="pt-BR" sz="4800" dirty="0" smtClean="0"/>
                        <a:t>2.57</a:t>
                      </a:r>
                      <a:endParaRPr lang="pt-BR" sz="4800" dirty="0"/>
                    </a:p>
                  </a:txBody>
                  <a:tcPr/>
                </a:tc>
              </a:tr>
            </a:tbl>
          </a:graphicData>
        </a:graphic>
      </p:graphicFrame>
    </p:spTree>
    <p:extLst>
      <p:ext uri="{BB962C8B-B14F-4D97-AF65-F5344CB8AC3E}">
        <p14:creationId xmlns:p14="http://schemas.microsoft.com/office/powerpoint/2010/main" val="3547683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5288" y="332656"/>
            <a:ext cx="3888680" cy="6239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dirty="0">
                <a:latin typeface="Arial" pitchFamily="34" charset="0"/>
                <a:cs typeface="Arial" pitchFamily="34" charset="0"/>
              </a:rPr>
              <a:t>T</a:t>
            </a:r>
            <a:r>
              <a:rPr lang="pt-BR" dirty="0" smtClean="0">
                <a:latin typeface="Arial" pitchFamily="34" charset="0"/>
                <a:cs typeface="Arial" pitchFamily="34" charset="0"/>
              </a:rPr>
              <a:t>he IB program is not designed only for students who plan to study abroad. Students who plan to study in Brazilian universities benefit just as much as any one else.</a:t>
            </a:r>
          </a:p>
          <a:p>
            <a:pPr algn="ctr" fontAlgn="auto">
              <a:spcBef>
                <a:spcPts val="0"/>
              </a:spcBef>
              <a:spcAft>
                <a:spcPts val="0"/>
              </a:spcAft>
              <a:defRPr/>
            </a:pPr>
            <a:endParaRPr lang="pt-BR" dirty="0">
              <a:latin typeface="Arial" pitchFamily="34" charset="0"/>
              <a:cs typeface="Arial" pitchFamily="34" charset="0"/>
            </a:endParaRPr>
          </a:p>
          <a:p>
            <a:pPr algn="ctr" fontAlgn="auto">
              <a:spcBef>
                <a:spcPts val="0"/>
              </a:spcBef>
              <a:spcAft>
                <a:spcPts val="0"/>
              </a:spcAft>
              <a:defRPr/>
            </a:pPr>
            <a:r>
              <a:rPr lang="pt-BR" dirty="0" smtClean="0">
                <a:latin typeface="Arial" pitchFamily="34" charset="0"/>
                <a:cs typeface="Arial" pitchFamily="34" charset="0"/>
              </a:rPr>
              <a:t>IB classes represent the most challenging, rigorous classes we offer in the Junior and Senior year. We encourage all students to challenge themselves with demanding classes, regardless of  where they intend to study after graduation.</a:t>
            </a:r>
          </a:p>
          <a:p>
            <a:pPr algn="ctr" fontAlgn="auto">
              <a:spcBef>
                <a:spcPts val="0"/>
              </a:spcBef>
              <a:spcAft>
                <a:spcPts val="0"/>
              </a:spcAft>
              <a:defRPr/>
            </a:pPr>
            <a:endParaRPr lang="pt-BR" dirty="0">
              <a:latin typeface="Arial" pitchFamily="34" charset="0"/>
              <a:cs typeface="Arial" pitchFamily="34" charset="0"/>
            </a:endParaRPr>
          </a:p>
          <a:p>
            <a:pPr algn="ctr" fontAlgn="auto">
              <a:spcBef>
                <a:spcPts val="0"/>
              </a:spcBef>
              <a:spcAft>
                <a:spcPts val="0"/>
              </a:spcAft>
              <a:defRPr/>
            </a:pPr>
            <a:r>
              <a:rPr lang="pt-BR" dirty="0" smtClean="0">
                <a:latin typeface="Arial" pitchFamily="34" charset="0"/>
                <a:cs typeface="Arial" pitchFamily="34" charset="0"/>
              </a:rPr>
              <a:t>Students with experience in IB classes are better prepared to succeed in universities no matter where they study.</a:t>
            </a:r>
            <a:endParaRPr lang="pt-BR" dirty="0">
              <a:latin typeface="Arial" pitchFamily="34" charset="0"/>
              <a:cs typeface="Arial" pitchFamily="34" charset="0"/>
            </a:endParaRPr>
          </a:p>
        </p:txBody>
      </p:sp>
      <p:sp>
        <p:nvSpPr>
          <p:cNvPr id="61443" name="Rectangle 3"/>
          <p:cNvSpPr>
            <a:spLocks noChangeArrowheads="1"/>
          </p:cNvSpPr>
          <p:nvPr/>
        </p:nvSpPr>
        <p:spPr bwMode="auto">
          <a:xfrm>
            <a:off x="539750" y="2936964"/>
            <a:ext cx="3600202"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endParaRPr lang="pt-BR" sz="2800" dirty="0">
              <a:solidFill>
                <a:schemeClr val="bg1"/>
              </a:solidFill>
              <a:ea typeface="Calibri" pitchFamily="34" charset="0"/>
              <a:cs typeface="Times New Roman" pitchFamily="18" charset="0"/>
            </a:endParaRPr>
          </a:p>
          <a:p>
            <a:endParaRPr lang="pt-BR" sz="2800" dirty="0">
              <a:solidFill>
                <a:schemeClr val="bg1"/>
              </a:solidFill>
              <a:ea typeface="Calibri" pitchFamily="34" charset="0"/>
              <a:cs typeface="Times New Roman" pitchFamily="18" charset="0"/>
            </a:endParaRPr>
          </a:p>
          <a:p>
            <a:pPr eaLnBrk="0" hangingPunct="0"/>
            <a:endParaRPr lang="pt-BR" sz="2000" dirty="0">
              <a:solidFill>
                <a:schemeClr val="bg1"/>
              </a:solidFill>
              <a:ea typeface="Calibri" pitchFamily="34" charset="0"/>
              <a:cs typeface="Times New Roman" pitchFamily="18" charset="0"/>
            </a:endParaRPr>
          </a:p>
        </p:txBody>
      </p:sp>
      <p:sp>
        <p:nvSpPr>
          <p:cNvPr id="4" name="Rectangle 3"/>
          <p:cNvSpPr/>
          <p:nvPr/>
        </p:nvSpPr>
        <p:spPr>
          <a:xfrm>
            <a:off x="4644008" y="332656"/>
            <a:ext cx="4270138" cy="62395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pt-BR" dirty="0" smtClean="0">
                <a:solidFill>
                  <a:schemeClr val="bg1"/>
                </a:solidFill>
                <a:latin typeface="Arial" pitchFamily="34" charset="0"/>
                <a:cs typeface="Arial" pitchFamily="34" charset="0"/>
              </a:rPr>
              <a:t>O programa do IB não se destina apenas aos alunos que planejam estudar em outros países, sendo também benéfico para os jovens que pretendem ingressar em universidades brasileiras. </a:t>
            </a:r>
          </a:p>
          <a:p>
            <a:pPr fontAlgn="auto">
              <a:spcBef>
                <a:spcPts val="0"/>
              </a:spcBef>
              <a:spcAft>
                <a:spcPts val="0"/>
              </a:spcAft>
              <a:defRPr/>
            </a:pPr>
            <a:endParaRPr lang="pt-BR" dirty="0">
              <a:solidFill>
                <a:schemeClr val="bg1"/>
              </a:solidFill>
              <a:latin typeface="Arial" pitchFamily="34" charset="0"/>
              <a:cs typeface="Arial" pitchFamily="34" charset="0"/>
            </a:endParaRPr>
          </a:p>
          <a:p>
            <a:pPr fontAlgn="auto">
              <a:spcBef>
                <a:spcPts val="0"/>
              </a:spcBef>
              <a:spcAft>
                <a:spcPts val="0"/>
              </a:spcAft>
              <a:defRPr/>
            </a:pPr>
            <a:r>
              <a:rPr lang="pt-BR" dirty="0" smtClean="0">
                <a:solidFill>
                  <a:schemeClr val="bg1"/>
                </a:solidFill>
                <a:latin typeface="Arial" pitchFamily="34" charset="0"/>
                <a:cs typeface="Arial" pitchFamily="34" charset="0"/>
              </a:rPr>
              <a:t>Os alunos que possuem a vivência de IB estão mais preparados para enfrentar os desafios acadêmicos que encontrarão na universidade. </a:t>
            </a:r>
          </a:p>
          <a:p>
            <a:pPr fontAlgn="auto">
              <a:spcBef>
                <a:spcPts val="0"/>
              </a:spcBef>
              <a:spcAft>
                <a:spcPts val="0"/>
              </a:spcAft>
              <a:defRPr/>
            </a:pPr>
            <a:endParaRPr lang="pt-BR" dirty="0" smtClean="0">
              <a:solidFill>
                <a:schemeClr val="bg1"/>
              </a:solidFill>
              <a:latin typeface="Arial" pitchFamily="34" charset="0"/>
              <a:cs typeface="Arial" pitchFamily="34" charset="0"/>
            </a:endParaRPr>
          </a:p>
          <a:p>
            <a:pPr fontAlgn="auto">
              <a:spcBef>
                <a:spcPts val="0"/>
              </a:spcBef>
              <a:spcAft>
                <a:spcPts val="0"/>
              </a:spcAft>
              <a:defRPr/>
            </a:pPr>
            <a:r>
              <a:rPr lang="pt-BR" dirty="0" smtClean="0">
                <a:solidFill>
                  <a:schemeClr val="bg1"/>
                </a:solidFill>
                <a:latin typeface="Arial" pitchFamily="34" charset="0"/>
                <a:cs typeface="Arial" pitchFamily="34" charset="0"/>
              </a:rPr>
              <a:t>As aulas do IB são as mais desafiadoras e rigorosas oferecidas na 11 e 12 séries. </a:t>
            </a:r>
          </a:p>
          <a:p>
            <a:pPr fontAlgn="auto">
              <a:spcBef>
                <a:spcPts val="0"/>
              </a:spcBef>
              <a:spcAft>
                <a:spcPts val="0"/>
              </a:spcAft>
              <a:defRPr/>
            </a:pPr>
            <a:endParaRPr lang="pt-BR" dirty="0">
              <a:solidFill>
                <a:schemeClr val="bg1"/>
              </a:solidFill>
              <a:latin typeface="Arial" pitchFamily="34" charset="0"/>
              <a:cs typeface="Arial" pitchFamily="34" charset="0"/>
            </a:endParaRPr>
          </a:p>
          <a:p>
            <a:pPr fontAlgn="auto">
              <a:spcBef>
                <a:spcPts val="0"/>
              </a:spcBef>
              <a:spcAft>
                <a:spcPts val="0"/>
              </a:spcAft>
              <a:defRPr/>
            </a:pPr>
            <a:r>
              <a:rPr lang="pt-BR" dirty="0" smtClean="0">
                <a:solidFill>
                  <a:schemeClr val="bg1"/>
                </a:solidFill>
                <a:latin typeface="Arial" pitchFamily="34" charset="0"/>
                <a:cs typeface="Arial" pitchFamily="34" charset="0"/>
              </a:rPr>
              <a:t>Nós encorajamos todos  os alunos a  ampliarem os seus conhecimentos e horizontes acadêmicos, através das aulas do  programa do IB. </a:t>
            </a:r>
            <a:endParaRPr lang="pt-BR"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308906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857232"/>
            <a:ext cx="3786214" cy="56436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itchFamily="34" charset="0"/>
                <a:cs typeface="Arial" pitchFamily="34" charset="0"/>
              </a:rPr>
              <a:t>How does the IB program work?</a:t>
            </a:r>
          </a:p>
          <a:p>
            <a:endParaRPr lang="pt-BR" dirty="0" smtClean="0">
              <a:latin typeface="Arial" pitchFamily="34" charset="0"/>
              <a:cs typeface="Arial" pitchFamily="34" charset="0"/>
            </a:endParaRPr>
          </a:p>
          <a:p>
            <a:endParaRPr lang="pt-BR" dirty="0" smtClean="0">
              <a:latin typeface="Arial" pitchFamily="34" charset="0"/>
              <a:cs typeface="Arial" pitchFamily="34" charset="0"/>
            </a:endParaRPr>
          </a:p>
          <a:p>
            <a:endParaRPr lang="pt-BR" dirty="0" smtClean="0">
              <a:latin typeface="Arial" pitchFamily="34" charset="0"/>
              <a:cs typeface="Arial" pitchFamily="34" charset="0"/>
            </a:endParaRPr>
          </a:p>
          <a:p>
            <a:r>
              <a:rPr lang="en-US" sz="2400" dirty="0" smtClean="0">
                <a:latin typeface="Arial" pitchFamily="34" charset="0"/>
                <a:cs typeface="Arial" pitchFamily="34" charset="0"/>
              </a:rPr>
              <a:t>The Pan American School offers the Diploma Program which focuses on the 11</a:t>
            </a:r>
            <a:r>
              <a:rPr lang="en-US" sz="2400" baseline="30000" dirty="0" smtClean="0">
                <a:latin typeface="Arial" pitchFamily="34" charset="0"/>
                <a:cs typeface="Arial" pitchFamily="34" charset="0"/>
              </a:rPr>
              <a:t>th</a:t>
            </a:r>
            <a:r>
              <a:rPr lang="en-US" sz="2400" dirty="0" smtClean="0">
                <a:latin typeface="Arial" pitchFamily="34" charset="0"/>
                <a:cs typeface="Arial" pitchFamily="34" charset="0"/>
              </a:rPr>
              <a:t> and 12</a:t>
            </a:r>
            <a:r>
              <a:rPr lang="en-US" sz="2400" baseline="30000" dirty="0" smtClean="0">
                <a:latin typeface="Arial" pitchFamily="34" charset="0"/>
                <a:cs typeface="Arial" pitchFamily="34" charset="0"/>
              </a:rPr>
              <a:t>th</a:t>
            </a:r>
            <a:r>
              <a:rPr lang="en-US" sz="2400" dirty="0" smtClean="0">
                <a:latin typeface="Arial" pitchFamily="34" charset="0"/>
                <a:cs typeface="Arial" pitchFamily="34" charset="0"/>
              </a:rPr>
              <a:t> grades. </a:t>
            </a:r>
          </a:p>
          <a:p>
            <a:endParaRPr lang="pt-BR" sz="2400" dirty="0" smtClean="0">
              <a:latin typeface="Arial" pitchFamily="34" charset="0"/>
              <a:cs typeface="Arial" pitchFamily="34" charset="0"/>
            </a:endParaRPr>
          </a:p>
        </p:txBody>
      </p:sp>
      <p:sp>
        <p:nvSpPr>
          <p:cNvPr id="3" name="Rectangle 2"/>
          <p:cNvSpPr/>
          <p:nvPr/>
        </p:nvSpPr>
        <p:spPr>
          <a:xfrm>
            <a:off x="4716016" y="857232"/>
            <a:ext cx="3856512" cy="56436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400" b="1" dirty="0" smtClean="0">
              <a:latin typeface="Arial" pitchFamily="34" charset="0"/>
              <a:cs typeface="Arial" pitchFamily="34" charset="0"/>
            </a:endParaRPr>
          </a:p>
          <a:p>
            <a:pPr algn="ctr"/>
            <a:endParaRPr lang="pt-BR" sz="2400" b="1" dirty="0">
              <a:latin typeface="Arial" pitchFamily="34" charset="0"/>
              <a:cs typeface="Arial" pitchFamily="34" charset="0"/>
            </a:endParaRPr>
          </a:p>
          <a:p>
            <a:pPr algn="ctr"/>
            <a:endParaRPr lang="pt-BR" sz="2400" b="1" dirty="0" smtClean="0">
              <a:latin typeface="Arial" pitchFamily="34" charset="0"/>
              <a:cs typeface="Arial" pitchFamily="34" charset="0"/>
            </a:endParaRPr>
          </a:p>
          <a:p>
            <a:pPr algn="ctr"/>
            <a:r>
              <a:rPr lang="pt-BR" sz="2400" b="1" dirty="0" smtClean="0">
                <a:latin typeface="Arial" pitchFamily="34" charset="0"/>
                <a:cs typeface="Arial" pitchFamily="34" charset="0"/>
              </a:rPr>
              <a:t>Como funciona o programa do IB?</a:t>
            </a:r>
          </a:p>
          <a:p>
            <a:pPr algn="ctr"/>
            <a:endParaRPr lang="pt-BR" sz="2400" b="1" dirty="0" smtClean="0">
              <a:latin typeface="Arial" pitchFamily="34" charset="0"/>
              <a:cs typeface="Arial" pitchFamily="34" charset="0"/>
            </a:endParaRPr>
          </a:p>
          <a:p>
            <a:pPr algn="ctr"/>
            <a:endParaRPr lang="pt-BR" sz="2400" b="1" dirty="0">
              <a:latin typeface="Arial" pitchFamily="34" charset="0"/>
              <a:cs typeface="Arial" pitchFamily="34" charset="0"/>
            </a:endParaRPr>
          </a:p>
          <a:p>
            <a:r>
              <a:rPr lang="pt-BR" sz="2400" dirty="0" smtClean="0">
                <a:latin typeface="Arial" pitchFamily="34" charset="0"/>
                <a:cs typeface="Arial" pitchFamily="34" charset="0"/>
              </a:rPr>
              <a:t>A </a:t>
            </a:r>
            <a:r>
              <a:rPr lang="pt-BR" sz="2400" dirty="0">
                <a:latin typeface="Arial" pitchFamily="34" charset="0"/>
                <a:cs typeface="Arial" pitchFamily="34" charset="0"/>
              </a:rPr>
              <a:t>escola </a:t>
            </a:r>
            <a:r>
              <a:rPr lang="pt-BR" sz="2400" dirty="0" smtClean="0">
                <a:latin typeface="Arial" pitchFamily="34" charset="0"/>
                <a:cs typeface="Arial" pitchFamily="34" charset="0"/>
              </a:rPr>
              <a:t>Pan Americana </a:t>
            </a:r>
            <a:r>
              <a:rPr lang="pt-BR" sz="2400" dirty="0">
                <a:latin typeface="Arial" pitchFamily="34" charset="0"/>
                <a:cs typeface="Arial" pitchFamily="34" charset="0"/>
              </a:rPr>
              <a:t>oferece o programa de diploma que tem como foco a 11ª e a 12ª </a:t>
            </a:r>
            <a:r>
              <a:rPr lang="pt-BR" sz="2400" dirty="0" smtClean="0">
                <a:latin typeface="Arial" pitchFamily="34" charset="0"/>
                <a:cs typeface="Arial" pitchFamily="34" charset="0"/>
              </a:rPr>
              <a:t>séries.</a:t>
            </a:r>
            <a:endParaRPr lang="pt-BR" sz="2400" dirty="0">
              <a:latin typeface="Arial" pitchFamily="34" charset="0"/>
              <a:cs typeface="Arial" pitchFamily="34" charset="0"/>
            </a:endParaRPr>
          </a:p>
          <a:p>
            <a:endParaRPr lang="pt-BR" sz="2400" dirty="0" smtClean="0">
              <a:latin typeface="Arial" pitchFamily="34" charset="0"/>
              <a:cs typeface="Arial" pitchFamily="34" charset="0"/>
            </a:endParaRPr>
          </a:p>
          <a:p>
            <a:r>
              <a:rPr lang="pt-BR" sz="1700" b="1" dirty="0" smtClean="0">
                <a:latin typeface="Arial" pitchFamily="34" charset="0"/>
                <a:cs typeface="Arial" pitchFamily="34" charset="0"/>
              </a:rPr>
              <a:t> </a:t>
            </a:r>
          </a:p>
          <a:p>
            <a:endParaRPr lang="pt-BR" sz="1700" b="1" dirty="0" smtClean="0">
              <a:latin typeface="Arial" pitchFamily="34" charset="0"/>
              <a:cs typeface="Arial" pitchFamily="34" charset="0"/>
            </a:endParaRPr>
          </a:p>
          <a:p>
            <a:endParaRPr lang="pt-BR" sz="1700" dirty="0" smtClean="0">
              <a:latin typeface="Arial" pitchFamily="34" charset="0"/>
              <a:cs typeface="Arial" pitchFamily="34" charset="0"/>
            </a:endParaRPr>
          </a:p>
          <a:p>
            <a:r>
              <a:rPr lang="pt-BR" sz="2400" dirty="0" smtClean="0">
                <a:latin typeface="Arial" pitchFamily="34" charset="0"/>
                <a:cs typeface="Arial" pitchFamily="34" charset="0"/>
              </a:rPr>
              <a:t> </a:t>
            </a:r>
          </a:p>
        </p:txBody>
      </p:sp>
    </p:spTree>
    <p:extLst>
      <p:ext uri="{BB962C8B-B14F-4D97-AF65-F5344CB8AC3E}">
        <p14:creationId xmlns:p14="http://schemas.microsoft.com/office/powerpoint/2010/main" val="2623761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34" y="881742"/>
            <a:ext cx="3786214" cy="56436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pitchFamily="34" charset="0"/>
                <a:cs typeface="Arial" pitchFamily="34" charset="0"/>
              </a:rPr>
              <a:t>You can be a Diploma Candidate, meaning the full program, or a Certificate Candidate, meaning you only take individual IB classes.</a:t>
            </a:r>
            <a:r>
              <a:rPr lang="en-US" sz="2400" dirty="0" smtClean="0">
                <a:latin typeface="Arial" pitchFamily="34" charset="0"/>
                <a:cs typeface="Arial" pitchFamily="34" charset="0"/>
              </a:rPr>
              <a:t> </a:t>
            </a:r>
          </a:p>
          <a:p>
            <a:endParaRPr lang="pt-BR" sz="2400" dirty="0" smtClean="0">
              <a:latin typeface="Arial" pitchFamily="34" charset="0"/>
              <a:cs typeface="Arial" pitchFamily="34" charset="0"/>
            </a:endParaRPr>
          </a:p>
        </p:txBody>
      </p:sp>
      <p:sp>
        <p:nvSpPr>
          <p:cNvPr id="3" name="Rectangle 2"/>
          <p:cNvSpPr/>
          <p:nvPr/>
        </p:nvSpPr>
        <p:spPr>
          <a:xfrm>
            <a:off x="4786314" y="857232"/>
            <a:ext cx="3786214" cy="56436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latin typeface="Arial" pitchFamily="34" charset="0"/>
                <a:cs typeface="Arial" pitchFamily="34" charset="0"/>
              </a:rPr>
              <a:t>Você pode ser um candidato ao diploma IB, </a:t>
            </a:r>
            <a:r>
              <a:rPr lang="pt-BR" sz="2400" b="1" dirty="0" smtClean="0">
                <a:latin typeface="Arial" pitchFamily="34" charset="0"/>
                <a:cs typeface="Arial" pitchFamily="34" charset="0"/>
              </a:rPr>
              <a:t>o que significa </a:t>
            </a:r>
            <a:r>
              <a:rPr lang="pt-BR" sz="2400" b="1" dirty="0">
                <a:latin typeface="Arial" pitchFamily="34" charset="0"/>
                <a:cs typeface="Arial" pitchFamily="34" charset="0"/>
              </a:rPr>
              <a:t>que fará o programa completo, ou poderá ser um candidato ao certificado IB, </a:t>
            </a:r>
            <a:r>
              <a:rPr lang="pt-BR" sz="2400" b="1" dirty="0" smtClean="0">
                <a:latin typeface="Arial" pitchFamily="34" charset="0"/>
                <a:cs typeface="Arial" pitchFamily="34" charset="0"/>
              </a:rPr>
              <a:t>ou seja, </a:t>
            </a:r>
            <a:r>
              <a:rPr lang="pt-BR" sz="2400" b="1" dirty="0">
                <a:latin typeface="Arial" pitchFamily="34" charset="0"/>
                <a:cs typeface="Arial" pitchFamily="34" charset="0"/>
              </a:rPr>
              <a:t>fará algumas matérias específicas.</a:t>
            </a:r>
          </a:p>
        </p:txBody>
      </p:sp>
    </p:spTree>
    <p:extLst>
      <p:ext uri="{BB962C8B-B14F-4D97-AF65-F5344CB8AC3E}">
        <p14:creationId xmlns:p14="http://schemas.microsoft.com/office/powerpoint/2010/main" val="18532994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24" y="857232"/>
            <a:ext cx="3357586" cy="574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dirty="0" smtClean="0">
                <a:latin typeface="Arial" pitchFamily="34" charset="0"/>
                <a:cs typeface="Arial" pitchFamily="34" charset="0"/>
              </a:rPr>
              <a:t>IB courses are offered in two categories: you take 3 Standard Level (SL) courses that require a minimum of 75 contact hours per year and 3 Higher Level Courses (HL) that require 120 contact hours per year.</a:t>
            </a:r>
          </a:p>
        </p:txBody>
      </p:sp>
      <p:sp>
        <p:nvSpPr>
          <p:cNvPr id="3" name="Rectangle 2"/>
          <p:cNvSpPr/>
          <p:nvPr/>
        </p:nvSpPr>
        <p:spPr>
          <a:xfrm>
            <a:off x="5000628" y="857232"/>
            <a:ext cx="3357586" cy="5214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8000" dirty="0">
              <a:latin typeface="Arial" pitchFamily="34" charset="0"/>
              <a:cs typeface="Arial" pitchFamily="34" charset="0"/>
            </a:endParaRPr>
          </a:p>
        </p:txBody>
      </p:sp>
      <p:sp>
        <p:nvSpPr>
          <p:cNvPr id="4" name="Rectangle 3"/>
          <p:cNvSpPr/>
          <p:nvPr/>
        </p:nvSpPr>
        <p:spPr>
          <a:xfrm>
            <a:off x="5000628" y="857232"/>
            <a:ext cx="3357586" cy="574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dirty="0" smtClean="0">
                <a:latin typeface="Arial" pitchFamily="34" charset="0"/>
                <a:cs typeface="Arial" pitchFamily="34" charset="0"/>
              </a:rPr>
              <a:t>As disciplinas IB são oferecidas em duas categorias: você frequenta 3 disciplinas Standard </a:t>
            </a:r>
            <a:r>
              <a:rPr lang="pt-BR" sz="2800" dirty="0" err="1" smtClean="0">
                <a:latin typeface="Arial" pitchFamily="34" charset="0"/>
                <a:cs typeface="Arial" pitchFamily="34" charset="0"/>
              </a:rPr>
              <a:t>Level</a:t>
            </a:r>
            <a:r>
              <a:rPr lang="pt-BR" sz="2800" dirty="0" smtClean="0">
                <a:latin typeface="Arial" pitchFamily="34" charset="0"/>
                <a:cs typeface="Arial" pitchFamily="34" charset="0"/>
              </a:rPr>
              <a:t> (SL), que exigem um mínimo de 75 horas/aula por ano e 3 disciplinas </a:t>
            </a:r>
            <a:r>
              <a:rPr lang="pt-BR" sz="2800" dirty="0" err="1" smtClean="0">
                <a:latin typeface="Arial" pitchFamily="34" charset="0"/>
                <a:cs typeface="Arial" pitchFamily="34" charset="0"/>
              </a:rPr>
              <a:t>Higher</a:t>
            </a:r>
            <a:r>
              <a:rPr lang="pt-BR" sz="2800" dirty="0" smtClean="0">
                <a:latin typeface="Arial" pitchFamily="34" charset="0"/>
                <a:cs typeface="Arial" pitchFamily="34" charset="0"/>
              </a:rPr>
              <a:t> </a:t>
            </a:r>
            <a:r>
              <a:rPr lang="pt-BR" sz="2800" dirty="0" err="1" smtClean="0">
                <a:latin typeface="Arial" pitchFamily="34" charset="0"/>
                <a:cs typeface="Arial" pitchFamily="34" charset="0"/>
              </a:rPr>
              <a:t>Level</a:t>
            </a:r>
            <a:r>
              <a:rPr lang="pt-BR" sz="2800" dirty="0" smtClean="0">
                <a:latin typeface="Arial" pitchFamily="34" charset="0"/>
                <a:cs typeface="Arial" pitchFamily="34" charset="0"/>
              </a:rPr>
              <a:t> (HL), que exigem 120 horas/aula por ano.</a:t>
            </a:r>
            <a:endParaRPr lang="pt-BR" sz="2800" dirty="0">
              <a:latin typeface="Arial" pitchFamily="34" charset="0"/>
              <a:cs typeface="Arial" pitchFamily="34" charset="0"/>
            </a:endParaRPr>
          </a:p>
        </p:txBody>
      </p:sp>
    </p:spTree>
    <p:extLst>
      <p:ext uri="{BB962C8B-B14F-4D97-AF65-F5344CB8AC3E}">
        <p14:creationId xmlns:p14="http://schemas.microsoft.com/office/powerpoint/2010/main" val="25032843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24" y="857232"/>
            <a:ext cx="3357586" cy="5214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dirty="0" smtClean="0">
                <a:latin typeface="Arial" pitchFamily="34" charset="0"/>
                <a:cs typeface="Arial" pitchFamily="34" charset="0"/>
              </a:rPr>
              <a:t>Eleventh Grade core IB courses meet 4 times a week for a total of 120 hours per year.</a:t>
            </a:r>
          </a:p>
        </p:txBody>
      </p:sp>
      <p:sp>
        <p:nvSpPr>
          <p:cNvPr id="3" name="Rectangle 2"/>
          <p:cNvSpPr/>
          <p:nvPr/>
        </p:nvSpPr>
        <p:spPr>
          <a:xfrm>
            <a:off x="5000628" y="857232"/>
            <a:ext cx="3357586" cy="5214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8000" dirty="0">
              <a:latin typeface="Arial" pitchFamily="34" charset="0"/>
              <a:cs typeface="Arial" pitchFamily="34" charset="0"/>
            </a:endParaRPr>
          </a:p>
        </p:txBody>
      </p:sp>
      <p:sp>
        <p:nvSpPr>
          <p:cNvPr id="4" name="Rectangle 3"/>
          <p:cNvSpPr/>
          <p:nvPr/>
        </p:nvSpPr>
        <p:spPr>
          <a:xfrm>
            <a:off x="5000628" y="857232"/>
            <a:ext cx="3357586" cy="5214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dirty="0" smtClean="0">
                <a:latin typeface="Arial" pitchFamily="34" charset="0"/>
                <a:cs typeface="Arial" pitchFamily="34" charset="0"/>
              </a:rPr>
              <a:t>As disciplinas IB básicas da 11ª série acontecem 4 vezes na semana, totalizando 120 horas por ano.</a:t>
            </a:r>
            <a:endParaRPr lang="pt-BR" sz="2800" dirty="0">
              <a:latin typeface="Arial" pitchFamily="34" charset="0"/>
              <a:cs typeface="Arial" pitchFamily="34" charset="0"/>
            </a:endParaRPr>
          </a:p>
        </p:txBody>
      </p:sp>
    </p:spTree>
    <p:extLst>
      <p:ext uri="{BB962C8B-B14F-4D97-AF65-F5344CB8AC3E}">
        <p14:creationId xmlns:p14="http://schemas.microsoft.com/office/powerpoint/2010/main" val="24662414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24" y="857232"/>
            <a:ext cx="3357586" cy="5214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dirty="0" smtClean="0">
                <a:latin typeface="Arial" pitchFamily="34" charset="0"/>
                <a:cs typeface="Arial" pitchFamily="34" charset="0"/>
              </a:rPr>
              <a:t>In the 12th grade IB courses will be differentiated by High Level courses with more contact hours and Standard Level with fewer contact hours to allow for greater flexibility in the schedule.</a:t>
            </a:r>
          </a:p>
        </p:txBody>
      </p:sp>
      <p:sp>
        <p:nvSpPr>
          <p:cNvPr id="3" name="Rectangle 2"/>
          <p:cNvSpPr/>
          <p:nvPr/>
        </p:nvSpPr>
        <p:spPr>
          <a:xfrm>
            <a:off x="5000628" y="857232"/>
            <a:ext cx="3357586" cy="5214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8000" dirty="0">
              <a:latin typeface="Arial" pitchFamily="34" charset="0"/>
              <a:cs typeface="Arial" pitchFamily="34" charset="0"/>
            </a:endParaRPr>
          </a:p>
        </p:txBody>
      </p:sp>
      <p:sp>
        <p:nvSpPr>
          <p:cNvPr id="4" name="Rectangle 3"/>
          <p:cNvSpPr/>
          <p:nvPr/>
        </p:nvSpPr>
        <p:spPr>
          <a:xfrm>
            <a:off x="5000628" y="857232"/>
            <a:ext cx="3357586" cy="5214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b="1" dirty="0" smtClean="0">
                <a:latin typeface="Arial" pitchFamily="34" charset="0"/>
                <a:cs typeface="Arial" pitchFamily="34" charset="0"/>
              </a:rPr>
              <a:t>Na 12ª série, as disciplinas IB serão diferenciadas por disciplinas High </a:t>
            </a:r>
            <a:r>
              <a:rPr lang="pt-BR" sz="2400" b="1" dirty="0" err="1" smtClean="0">
                <a:latin typeface="Arial" pitchFamily="34" charset="0"/>
                <a:cs typeface="Arial" pitchFamily="34" charset="0"/>
              </a:rPr>
              <a:t>Level</a:t>
            </a:r>
            <a:r>
              <a:rPr lang="pt-BR" sz="2400" b="1" dirty="0" smtClean="0">
                <a:latin typeface="Arial" pitchFamily="34" charset="0"/>
                <a:cs typeface="Arial" pitchFamily="34" charset="0"/>
              </a:rPr>
              <a:t> com mais horas/aula e Standard </a:t>
            </a:r>
            <a:r>
              <a:rPr lang="pt-BR" sz="2400" b="1" dirty="0" err="1" smtClean="0">
                <a:latin typeface="Arial" pitchFamily="34" charset="0"/>
                <a:cs typeface="Arial" pitchFamily="34" charset="0"/>
              </a:rPr>
              <a:t>Level</a:t>
            </a:r>
            <a:r>
              <a:rPr lang="pt-BR" sz="2400" b="1" dirty="0" smtClean="0">
                <a:latin typeface="Arial" pitchFamily="34" charset="0"/>
                <a:cs typeface="Arial" pitchFamily="34" charset="0"/>
              </a:rPr>
              <a:t> com menos horas/aula, a fim de permitir maior flexibilidade no horário</a:t>
            </a:r>
            <a:r>
              <a:rPr lang="pt-BR" sz="2400" dirty="0" smtClean="0">
                <a:latin typeface="Arial" pitchFamily="34" charset="0"/>
                <a:cs typeface="Arial" pitchFamily="34" charset="0"/>
              </a:rPr>
              <a:t>.</a:t>
            </a:r>
            <a:endParaRPr lang="pt-BR" sz="2400" dirty="0">
              <a:latin typeface="Arial" pitchFamily="34" charset="0"/>
              <a:cs typeface="Arial" pitchFamily="34" charset="0"/>
            </a:endParaRPr>
          </a:p>
        </p:txBody>
      </p:sp>
    </p:spTree>
    <p:extLst>
      <p:ext uri="{BB962C8B-B14F-4D97-AF65-F5344CB8AC3E}">
        <p14:creationId xmlns:p14="http://schemas.microsoft.com/office/powerpoint/2010/main" val="27316985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24" y="857232"/>
            <a:ext cx="3357586" cy="5214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dirty="0" smtClean="0">
                <a:latin typeface="Arial" pitchFamily="34" charset="0"/>
                <a:cs typeface="Arial" pitchFamily="34" charset="0"/>
              </a:rPr>
              <a:t>In all cases, PASB IB students will meet or exceed the recommended number of contact hours for their IB courses.</a:t>
            </a:r>
          </a:p>
        </p:txBody>
      </p:sp>
      <p:sp>
        <p:nvSpPr>
          <p:cNvPr id="3" name="Rectangle 2"/>
          <p:cNvSpPr/>
          <p:nvPr/>
        </p:nvSpPr>
        <p:spPr>
          <a:xfrm>
            <a:off x="5000628" y="857232"/>
            <a:ext cx="3357586" cy="5214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8000" dirty="0">
              <a:latin typeface="Arial" pitchFamily="34" charset="0"/>
              <a:cs typeface="Arial" pitchFamily="34" charset="0"/>
            </a:endParaRPr>
          </a:p>
        </p:txBody>
      </p:sp>
      <p:sp>
        <p:nvSpPr>
          <p:cNvPr id="4" name="Rectangle 3"/>
          <p:cNvSpPr/>
          <p:nvPr/>
        </p:nvSpPr>
        <p:spPr>
          <a:xfrm>
            <a:off x="5000628" y="857232"/>
            <a:ext cx="3357586" cy="5214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dirty="0" smtClean="0">
                <a:latin typeface="Arial" pitchFamily="34" charset="0"/>
                <a:cs typeface="Arial" pitchFamily="34" charset="0"/>
              </a:rPr>
              <a:t>Em todos os casos, os alunos IB da PASB vão cumprir ou exceder o número de horas recomendadas para suas disciplinas IB.</a:t>
            </a:r>
            <a:endParaRPr lang="pt-BR" sz="2800" dirty="0">
              <a:latin typeface="Arial" pitchFamily="34" charset="0"/>
              <a:cs typeface="Arial" pitchFamily="34" charset="0"/>
            </a:endParaRPr>
          </a:p>
        </p:txBody>
      </p:sp>
    </p:spTree>
    <p:extLst>
      <p:ext uri="{BB962C8B-B14F-4D97-AF65-F5344CB8AC3E}">
        <p14:creationId xmlns:p14="http://schemas.microsoft.com/office/powerpoint/2010/main" val="20983127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24" y="857232"/>
            <a:ext cx="3357586" cy="5214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dirty="0" smtClean="0">
                <a:latin typeface="Arial" pitchFamily="34" charset="0"/>
                <a:cs typeface="Arial" pitchFamily="34" charset="0"/>
              </a:rPr>
              <a:t>Students working towards their Brazilian and American High School Diploma in addition to the IB Diploma would probably be taking these classes:</a:t>
            </a:r>
            <a:endParaRPr lang="pt-BR" sz="2800" dirty="0">
              <a:latin typeface="Arial" pitchFamily="34" charset="0"/>
              <a:cs typeface="Arial" pitchFamily="34" charset="0"/>
            </a:endParaRPr>
          </a:p>
        </p:txBody>
      </p:sp>
      <p:sp>
        <p:nvSpPr>
          <p:cNvPr id="3" name="Rectangle 2"/>
          <p:cNvSpPr/>
          <p:nvPr/>
        </p:nvSpPr>
        <p:spPr>
          <a:xfrm>
            <a:off x="5000628" y="857232"/>
            <a:ext cx="3357586" cy="5214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600" dirty="0" smtClean="0">
                <a:latin typeface="Arial" pitchFamily="34" charset="0"/>
                <a:cs typeface="Arial" pitchFamily="34" charset="0"/>
              </a:rPr>
              <a:t>Os alunos que estejam se preparando para seus diplomas de High School brasileiro e americano, juntamente com o diploma do IB, estarão provavelmente estudando as seguintes matérias</a:t>
            </a:r>
            <a:r>
              <a:rPr lang="pt-BR" sz="2400" dirty="0" smtClean="0">
                <a:latin typeface="Arial" pitchFamily="34" charset="0"/>
                <a:cs typeface="Arial" pitchFamily="34" charset="0"/>
              </a:rPr>
              <a:t>:</a:t>
            </a:r>
            <a:endParaRPr lang="pt-BR" sz="2400" dirty="0">
              <a:latin typeface="Arial" pitchFamily="34" charset="0"/>
              <a:cs typeface="Arial" pitchFamily="34" charset="0"/>
            </a:endParaRPr>
          </a:p>
        </p:txBody>
      </p:sp>
    </p:spTree>
    <p:extLst>
      <p:ext uri="{BB962C8B-B14F-4D97-AF65-F5344CB8AC3E}">
        <p14:creationId xmlns:p14="http://schemas.microsoft.com/office/powerpoint/2010/main" val="5992659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50" y="116633"/>
            <a:ext cx="3357563" cy="66247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smtClean="0">
                <a:latin typeface="Arial" pitchFamily="34" charset="0"/>
                <a:cs typeface="Arial" pitchFamily="34" charset="0"/>
              </a:rPr>
              <a:t>Diploma Schedule </a:t>
            </a:r>
          </a:p>
          <a:p>
            <a:pPr algn="ctr" fontAlgn="auto">
              <a:spcBef>
                <a:spcPts val="0"/>
              </a:spcBef>
              <a:spcAft>
                <a:spcPts val="0"/>
              </a:spcAft>
              <a:defRPr/>
            </a:pPr>
            <a:endParaRPr lang="en-US" sz="1600" dirty="0">
              <a:solidFill>
                <a:schemeClr val="bg1"/>
              </a:solidFill>
              <a:latin typeface="Arial" pitchFamily="34" charset="0"/>
              <a:cs typeface="Arial" pitchFamily="34" charset="0"/>
            </a:endParaRPr>
          </a:p>
          <a:p>
            <a:pPr fontAlgn="auto">
              <a:spcBef>
                <a:spcPts val="0"/>
              </a:spcBef>
              <a:spcAft>
                <a:spcPts val="0"/>
              </a:spcAft>
              <a:defRPr/>
            </a:pPr>
            <a:r>
              <a:rPr lang="en-US" sz="1600" dirty="0" smtClean="0">
                <a:solidFill>
                  <a:schemeClr val="bg1"/>
                </a:solidFill>
                <a:latin typeface="Arial" pitchFamily="34" charset="0"/>
                <a:cs typeface="Arial" pitchFamily="34" charset="0"/>
              </a:rPr>
              <a:t>Group </a:t>
            </a:r>
            <a:r>
              <a:rPr lang="en-US" sz="1600" dirty="0">
                <a:solidFill>
                  <a:schemeClr val="bg1"/>
                </a:solidFill>
                <a:latin typeface="Arial" pitchFamily="34" charset="0"/>
                <a:cs typeface="Arial" pitchFamily="34" charset="0"/>
              </a:rPr>
              <a:t>1) IB English </a:t>
            </a:r>
            <a:r>
              <a:rPr lang="en-US" sz="1600" dirty="0" smtClean="0">
                <a:solidFill>
                  <a:schemeClr val="bg1"/>
                </a:solidFill>
                <a:latin typeface="Arial" pitchFamily="34" charset="0"/>
                <a:cs typeface="Arial" pitchFamily="34" charset="0"/>
              </a:rPr>
              <a:t>Language and Literature </a:t>
            </a:r>
            <a:r>
              <a:rPr lang="en-US" sz="1600" dirty="0">
                <a:solidFill>
                  <a:schemeClr val="bg1"/>
                </a:solidFill>
                <a:latin typeface="Arial" pitchFamily="34" charset="0"/>
                <a:cs typeface="Arial" pitchFamily="34" charset="0"/>
              </a:rPr>
              <a:t>– </a:t>
            </a:r>
            <a:r>
              <a:rPr lang="en-US" sz="1600" dirty="0" smtClean="0">
                <a:solidFill>
                  <a:schemeClr val="bg1"/>
                </a:solidFill>
                <a:latin typeface="Arial" pitchFamily="34" charset="0"/>
                <a:cs typeface="Arial" pitchFamily="34" charset="0"/>
              </a:rPr>
              <a:t>HL/SL </a:t>
            </a:r>
            <a:endParaRPr lang="pt-BR" sz="1600" dirty="0">
              <a:solidFill>
                <a:schemeClr val="bg1"/>
              </a:solidFill>
              <a:latin typeface="Arial" pitchFamily="34" charset="0"/>
              <a:cs typeface="Arial" pitchFamily="34" charset="0"/>
            </a:endParaRPr>
          </a:p>
          <a:p>
            <a:pPr fontAlgn="auto">
              <a:spcBef>
                <a:spcPts val="0"/>
              </a:spcBef>
              <a:spcAft>
                <a:spcPts val="0"/>
              </a:spcAft>
              <a:defRPr/>
            </a:pPr>
            <a:endParaRPr lang="en-US" sz="1600" dirty="0">
              <a:solidFill>
                <a:schemeClr val="bg1"/>
              </a:solidFill>
              <a:latin typeface="Arial" pitchFamily="34" charset="0"/>
              <a:cs typeface="Arial" pitchFamily="34" charset="0"/>
            </a:endParaRPr>
          </a:p>
          <a:p>
            <a:pPr fontAlgn="auto">
              <a:spcBef>
                <a:spcPts val="0"/>
              </a:spcBef>
              <a:spcAft>
                <a:spcPts val="0"/>
              </a:spcAft>
              <a:defRPr/>
            </a:pPr>
            <a:r>
              <a:rPr lang="en-US" sz="1600" dirty="0">
                <a:solidFill>
                  <a:schemeClr val="bg1"/>
                </a:solidFill>
                <a:latin typeface="Arial" pitchFamily="34" charset="0"/>
                <a:cs typeface="Arial" pitchFamily="34" charset="0"/>
              </a:rPr>
              <a:t>Group 2) IB Portuguese </a:t>
            </a:r>
            <a:r>
              <a:rPr lang="en-US" sz="1600" dirty="0" smtClean="0">
                <a:solidFill>
                  <a:schemeClr val="bg1"/>
                </a:solidFill>
                <a:latin typeface="Arial" pitchFamily="34" charset="0"/>
                <a:cs typeface="Arial" pitchFamily="34" charset="0"/>
              </a:rPr>
              <a:t>Literature or IB Portuguese Language and Literature </a:t>
            </a:r>
            <a:r>
              <a:rPr lang="en-US" sz="1600" dirty="0">
                <a:solidFill>
                  <a:schemeClr val="bg1"/>
                </a:solidFill>
                <a:latin typeface="Arial" pitchFamily="34" charset="0"/>
                <a:cs typeface="Arial" pitchFamily="34" charset="0"/>
              </a:rPr>
              <a:t>– </a:t>
            </a:r>
            <a:r>
              <a:rPr lang="en-US" sz="1600" dirty="0" smtClean="0">
                <a:solidFill>
                  <a:schemeClr val="bg1"/>
                </a:solidFill>
                <a:latin typeface="Arial" pitchFamily="34" charset="0"/>
                <a:cs typeface="Arial" pitchFamily="34" charset="0"/>
              </a:rPr>
              <a:t>HL only</a:t>
            </a:r>
          </a:p>
          <a:p>
            <a:pPr fontAlgn="auto">
              <a:spcBef>
                <a:spcPts val="0"/>
              </a:spcBef>
              <a:spcAft>
                <a:spcPts val="0"/>
              </a:spcAft>
              <a:defRPr/>
            </a:pPr>
            <a:endParaRPr lang="en-US" sz="1600" dirty="0">
              <a:solidFill>
                <a:schemeClr val="bg1"/>
              </a:solidFill>
              <a:latin typeface="Arial" pitchFamily="34" charset="0"/>
              <a:cs typeface="Arial" pitchFamily="34" charset="0"/>
            </a:endParaRPr>
          </a:p>
          <a:p>
            <a:pPr fontAlgn="auto">
              <a:spcBef>
                <a:spcPts val="0"/>
              </a:spcBef>
              <a:spcAft>
                <a:spcPts val="0"/>
              </a:spcAft>
              <a:defRPr/>
            </a:pPr>
            <a:r>
              <a:rPr lang="en-US" sz="1600" dirty="0">
                <a:solidFill>
                  <a:schemeClr val="bg1"/>
                </a:solidFill>
                <a:latin typeface="Arial" pitchFamily="34" charset="0"/>
                <a:cs typeface="Arial" pitchFamily="34" charset="0"/>
              </a:rPr>
              <a:t>Group 3) IB History – </a:t>
            </a:r>
            <a:r>
              <a:rPr lang="en-US" sz="1600" dirty="0" smtClean="0">
                <a:solidFill>
                  <a:schemeClr val="bg1"/>
                </a:solidFill>
                <a:latin typeface="Arial" pitchFamily="34" charset="0"/>
                <a:cs typeface="Arial" pitchFamily="34" charset="0"/>
              </a:rPr>
              <a:t>HL/SL </a:t>
            </a:r>
          </a:p>
          <a:p>
            <a:pPr fontAlgn="auto">
              <a:spcBef>
                <a:spcPts val="0"/>
              </a:spcBef>
              <a:spcAft>
                <a:spcPts val="0"/>
              </a:spcAft>
              <a:defRPr/>
            </a:pPr>
            <a:r>
              <a:rPr lang="en-US" sz="1600" dirty="0" smtClean="0">
                <a:solidFill>
                  <a:schemeClr val="bg1"/>
                </a:solidFill>
                <a:latin typeface="Arial" pitchFamily="34" charset="0"/>
                <a:cs typeface="Arial" pitchFamily="34" charset="0"/>
              </a:rPr>
              <a:t>Or </a:t>
            </a:r>
            <a:r>
              <a:rPr lang="en-US" sz="1600" dirty="0" smtClean="0">
                <a:solidFill>
                  <a:schemeClr val="bg1"/>
                </a:solidFill>
                <a:latin typeface="Arial" pitchFamily="34" charset="0"/>
                <a:cs typeface="Arial" pitchFamily="34" charset="0"/>
              </a:rPr>
              <a:t>IB Psychology SL</a:t>
            </a:r>
            <a:endParaRPr lang="pt-BR" sz="1600" dirty="0">
              <a:solidFill>
                <a:schemeClr val="bg1"/>
              </a:solidFill>
              <a:latin typeface="Arial" pitchFamily="34" charset="0"/>
              <a:cs typeface="Arial" pitchFamily="34" charset="0"/>
            </a:endParaRPr>
          </a:p>
          <a:p>
            <a:pPr fontAlgn="auto">
              <a:spcBef>
                <a:spcPts val="0"/>
              </a:spcBef>
              <a:spcAft>
                <a:spcPts val="0"/>
              </a:spcAft>
              <a:defRPr/>
            </a:pPr>
            <a:endParaRPr lang="en-US" sz="1600" dirty="0">
              <a:solidFill>
                <a:schemeClr val="bg1"/>
              </a:solidFill>
              <a:latin typeface="Arial" pitchFamily="34" charset="0"/>
              <a:cs typeface="Arial" pitchFamily="34" charset="0"/>
            </a:endParaRPr>
          </a:p>
          <a:p>
            <a:pPr fontAlgn="auto">
              <a:spcBef>
                <a:spcPts val="0"/>
              </a:spcBef>
              <a:spcAft>
                <a:spcPts val="0"/>
              </a:spcAft>
              <a:defRPr/>
            </a:pPr>
            <a:r>
              <a:rPr lang="en-US" sz="1600" dirty="0">
                <a:solidFill>
                  <a:schemeClr val="bg1"/>
                </a:solidFill>
                <a:latin typeface="Arial" pitchFamily="34" charset="0"/>
                <a:cs typeface="Arial" pitchFamily="34" charset="0"/>
              </a:rPr>
              <a:t>Group 4) IB Biology – </a:t>
            </a:r>
            <a:r>
              <a:rPr lang="en-US" sz="1600" dirty="0" smtClean="0">
                <a:solidFill>
                  <a:schemeClr val="bg1"/>
                </a:solidFill>
                <a:latin typeface="Arial" pitchFamily="34" charset="0"/>
                <a:cs typeface="Arial" pitchFamily="34" charset="0"/>
              </a:rPr>
              <a:t>HL/SL or Physics SL</a:t>
            </a:r>
            <a:endParaRPr lang="pt-BR" sz="1600" dirty="0">
              <a:solidFill>
                <a:schemeClr val="bg1"/>
              </a:solidFill>
              <a:latin typeface="Arial" pitchFamily="34" charset="0"/>
              <a:cs typeface="Arial" pitchFamily="34" charset="0"/>
            </a:endParaRPr>
          </a:p>
          <a:p>
            <a:pPr fontAlgn="auto">
              <a:spcBef>
                <a:spcPts val="0"/>
              </a:spcBef>
              <a:spcAft>
                <a:spcPts val="0"/>
              </a:spcAft>
              <a:defRPr/>
            </a:pPr>
            <a:endParaRPr lang="en-US" sz="1600" dirty="0">
              <a:latin typeface="Arial" pitchFamily="34" charset="0"/>
              <a:cs typeface="Arial" pitchFamily="34" charset="0"/>
            </a:endParaRPr>
          </a:p>
          <a:p>
            <a:pPr fontAlgn="auto">
              <a:spcBef>
                <a:spcPts val="0"/>
              </a:spcBef>
              <a:spcAft>
                <a:spcPts val="0"/>
              </a:spcAft>
              <a:defRPr/>
            </a:pPr>
            <a:r>
              <a:rPr lang="en-US" sz="1600" dirty="0">
                <a:latin typeface="Arial" pitchFamily="34" charset="0"/>
                <a:cs typeface="Arial" pitchFamily="34" charset="0"/>
              </a:rPr>
              <a:t>Group 5) IB Mathematics – </a:t>
            </a:r>
            <a:r>
              <a:rPr lang="en-US" sz="1600" dirty="0" smtClean="0">
                <a:latin typeface="Arial" pitchFamily="34" charset="0"/>
                <a:cs typeface="Arial" pitchFamily="34" charset="0"/>
              </a:rPr>
              <a:t>HL/SL  or Math Studies SL</a:t>
            </a:r>
            <a:endParaRPr lang="pt-BR" sz="1600" dirty="0">
              <a:latin typeface="Arial" pitchFamily="34" charset="0"/>
              <a:cs typeface="Arial" pitchFamily="34" charset="0"/>
            </a:endParaRPr>
          </a:p>
          <a:p>
            <a:pPr fontAlgn="auto">
              <a:spcBef>
                <a:spcPts val="0"/>
              </a:spcBef>
              <a:spcAft>
                <a:spcPts val="0"/>
              </a:spcAft>
              <a:defRPr/>
            </a:pPr>
            <a:endParaRPr lang="en-US" sz="1600" dirty="0">
              <a:latin typeface="Arial" pitchFamily="34" charset="0"/>
              <a:cs typeface="Arial" pitchFamily="34" charset="0"/>
            </a:endParaRPr>
          </a:p>
          <a:p>
            <a:pPr fontAlgn="auto">
              <a:spcBef>
                <a:spcPts val="0"/>
              </a:spcBef>
              <a:spcAft>
                <a:spcPts val="0"/>
              </a:spcAft>
              <a:defRPr/>
            </a:pPr>
            <a:r>
              <a:rPr lang="en-US" sz="1600" dirty="0">
                <a:latin typeface="Arial" pitchFamily="34" charset="0"/>
                <a:cs typeface="Arial" pitchFamily="34" charset="0"/>
              </a:rPr>
              <a:t>Group 6) </a:t>
            </a:r>
            <a:r>
              <a:rPr lang="en-US" sz="1600" dirty="0" smtClean="0">
                <a:latin typeface="Arial" pitchFamily="34" charset="0"/>
                <a:cs typeface="Arial" pitchFamily="34" charset="0"/>
              </a:rPr>
              <a:t>IB Spanish B – HL/SL</a:t>
            </a:r>
          </a:p>
          <a:p>
            <a:pPr fontAlgn="auto">
              <a:spcBef>
                <a:spcPts val="0"/>
              </a:spcBef>
              <a:spcAft>
                <a:spcPts val="0"/>
              </a:spcAft>
              <a:defRPr/>
            </a:pPr>
            <a:r>
              <a:rPr lang="en-US" sz="1600" dirty="0" smtClean="0">
                <a:latin typeface="Arial" pitchFamily="34" charset="0"/>
                <a:cs typeface="Arial" pitchFamily="34" charset="0"/>
              </a:rPr>
              <a:t>Or</a:t>
            </a:r>
          </a:p>
          <a:p>
            <a:pPr fontAlgn="auto">
              <a:spcBef>
                <a:spcPts val="0"/>
              </a:spcBef>
              <a:spcAft>
                <a:spcPts val="0"/>
              </a:spcAft>
              <a:defRPr/>
            </a:pPr>
            <a:r>
              <a:rPr lang="en-US" sz="1600" dirty="0" smtClean="0">
                <a:latin typeface="Arial" pitchFamily="34" charset="0"/>
                <a:cs typeface="Arial" pitchFamily="34" charset="0"/>
              </a:rPr>
              <a:t>IB Brazilian Social Studies SL</a:t>
            </a:r>
          </a:p>
          <a:p>
            <a:pPr fontAlgn="auto">
              <a:spcBef>
                <a:spcPts val="0"/>
              </a:spcBef>
              <a:spcAft>
                <a:spcPts val="0"/>
              </a:spcAft>
              <a:defRPr/>
            </a:pPr>
            <a:r>
              <a:rPr lang="en-US" sz="1600" dirty="0" smtClean="0">
                <a:latin typeface="Arial" pitchFamily="34" charset="0"/>
                <a:cs typeface="Arial" pitchFamily="34" charset="0"/>
              </a:rPr>
              <a:t>Or </a:t>
            </a:r>
          </a:p>
          <a:p>
            <a:pPr fontAlgn="auto">
              <a:spcBef>
                <a:spcPts val="0"/>
              </a:spcBef>
              <a:spcAft>
                <a:spcPts val="0"/>
              </a:spcAft>
              <a:defRPr/>
            </a:pPr>
            <a:r>
              <a:rPr lang="en-US" sz="1600" dirty="0" smtClean="0">
                <a:latin typeface="Arial" pitchFamily="34" charset="0"/>
                <a:cs typeface="Arial" pitchFamily="34" charset="0"/>
              </a:rPr>
              <a:t>IB Theater SL</a:t>
            </a:r>
            <a:endParaRPr lang="pt-BR" sz="1600" dirty="0">
              <a:latin typeface="Arial" pitchFamily="34" charset="0"/>
              <a:cs typeface="Arial" pitchFamily="34" charset="0"/>
            </a:endParaRPr>
          </a:p>
          <a:p>
            <a:pPr fontAlgn="auto">
              <a:spcBef>
                <a:spcPts val="0"/>
              </a:spcBef>
              <a:spcAft>
                <a:spcPts val="0"/>
              </a:spcAft>
              <a:defRPr/>
            </a:pPr>
            <a:endParaRPr lang="en-US" sz="1600" b="1" dirty="0">
              <a:latin typeface="Arial" pitchFamily="34" charset="0"/>
              <a:cs typeface="Arial" pitchFamily="34" charset="0"/>
            </a:endParaRPr>
          </a:p>
          <a:p>
            <a:pPr fontAlgn="auto">
              <a:spcBef>
                <a:spcPts val="0"/>
              </a:spcBef>
              <a:spcAft>
                <a:spcPts val="0"/>
              </a:spcAft>
              <a:defRPr/>
            </a:pPr>
            <a:endParaRPr lang="pt-BR" sz="1600" dirty="0">
              <a:latin typeface="Arial" pitchFamily="34" charset="0"/>
              <a:cs typeface="Arial" pitchFamily="34" charset="0"/>
            </a:endParaRPr>
          </a:p>
        </p:txBody>
      </p:sp>
      <p:sp>
        <p:nvSpPr>
          <p:cNvPr id="3" name="Rectangle 2"/>
          <p:cNvSpPr/>
          <p:nvPr/>
        </p:nvSpPr>
        <p:spPr>
          <a:xfrm>
            <a:off x="5003800" y="116633"/>
            <a:ext cx="3357563" cy="6624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a:defRPr/>
            </a:pPr>
            <a:r>
              <a:rPr lang="pt-BR" sz="2400" b="1" dirty="0" smtClean="0">
                <a:solidFill>
                  <a:schemeClr val="bg1"/>
                </a:solidFill>
                <a:latin typeface="Arial" charset="0"/>
                <a:cs typeface="Arial" charset="0"/>
              </a:rPr>
              <a:t>Cronograma do  Programa Diploma </a:t>
            </a:r>
          </a:p>
          <a:p>
            <a:pPr marL="342900" indent="-342900">
              <a:defRPr/>
            </a:pPr>
            <a:endParaRPr lang="pt-BR" sz="1600" b="1" dirty="0" smtClean="0">
              <a:solidFill>
                <a:schemeClr val="bg1"/>
              </a:solidFill>
              <a:latin typeface="Arial" charset="0"/>
              <a:cs typeface="Arial" charset="0"/>
            </a:endParaRPr>
          </a:p>
          <a:p>
            <a:pPr marL="342900" indent="-342900">
              <a:defRPr/>
            </a:pPr>
            <a:r>
              <a:rPr lang="pt-BR" sz="1600" dirty="0" smtClean="0">
                <a:solidFill>
                  <a:schemeClr val="bg1"/>
                </a:solidFill>
                <a:latin typeface="Arial" charset="0"/>
                <a:cs typeface="Arial" charset="0"/>
              </a:rPr>
              <a:t>Grupo </a:t>
            </a:r>
            <a:r>
              <a:rPr lang="pt-BR" sz="1600" dirty="0">
                <a:solidFill>
                  <a:schemeClr val="bg1"/>
                </a:solidFill>
                <a:latin typeface="Arial" charset="0"/>
                <a:cs typeface="Arial" charset="0"/>
              </a:rPr>
              <a:t>1) </a:t>
            </a:r>
            <a:r>
              <a:rPr lang="pt-BR" sz="1600" dirty="0" smtClean="0">
                <a:solidFill>
                  <a:schemeClr val="bg1"/>
                </a:solidFill>
                <a:latin typeface="Arial" charset="0"/>
                <a:cs typeface="Arial" charset="0"/>
              </a:rPr>
              <a:t>Língua e Literatura Inglesa IB </a:t>
            </a:r>
            <a:r>
              <a:rPr lang="pt-BR" sz="1600" dirty="0">
                <a:solidFill>
                  <a:schemeClr val="bg1"/>
                </a:solidFill>
                <a:latin typeface="Arial" charset="0"/>
                <a:cs typeface="Arial" charset="0"/>
              </a:rPr>
              <a:t>– </a:t>
            </a:r>
            <a:r>
              <a:rPr lang="pt-BR" sz="1600" dirty="0" smtClean="0">
                <a:solidFill>
                  <a:schemeClr val="bg1"/>
                </a:solidFill>
                <a:latin typeface="Arial" charset="0"/>
                <a:cs typeface="Arial" charset="0"/>
              </a:rPr>
              <a:t>HL/SL</a:t>
            </a:r>
          </a:p>
          <a:p>
            <a:pPr marL="342900" indent="-342900">
              <a:defRPr/>
            </a:pPr>
            <a:endParaRPr lang="pt-BR" sz="1600" dirty="0">
              <a:solidFill>
                <a:schemeClr val="bg1"/>
              </a:solidFill>
              <a:latin typeface="Arial" charset="0"/>
              <a:cs typeface="Arial" charset="0"/>
            </a:endParaRPr>
          </a:p>
          <a:p>
            <a:pPr marL="342900" indent="-342900">
              <a:defRPr/>
            </a:pPr>
            <a:r>
              <a:rPr lang="pt-BR" sz="1600" dirty="0">
                <a:solidFill>
                  <a:schemeClr val="bg1"/>
                </a:solidFill>
                <a:latin typeface="Arial" charset="0"/>
                <a:cs typeface="Arial" charset="0"/>
              </a:rPr>
              <a:t>Grupo 2) </a:t>
            </a:r>
            <a:r>
              <a:rPr lang="pt-BR" sz="1600" dirty="0" smtClean="0">
                <a:solidFill>
                  <a:schemeClr val="bg1"/>
                </a:solidFill>
                <a:latin typeface="Arial" charset="0"/>
                <a:cs typeface="Arial" charset="0"/>
              </a:rPr>
              <a:t>Literatura Portuguesa IB ou Língua </a:t>
            </a:r>
            <a:r>
              <a:rPr lang="pt-BR" sz="1600" dirty="0">
                <a:solidFill>
                  <a:schemeClr val="bg1"/>
                </a:solidFill>
                <a:latin typeface="Arial" charset="0"/>
                <a:cs typeface="Arial" charset="0"/>
              </a:rPr>
              <a:t>e Literatura </a:t>
            </a:r>
            <a:r>
              <a:rPr lang="pt-BR" sz="1600" dirty="0" smtClean="0">
                <a:solidFill>
                  <a:schemeClr val="bg1"/>
                </a:solidFill>
                <a:latin typeface="Arial" charset="0"/>
                <a:cs typeface="Arial" charset="0"/>
              </a:rPr>
              <a:t>Portuguesa IB – HL somente</a:t>
            </a:r>
          </a:p>
          <a:p>
            <a:pPr marL="342900" indent="-342900">
              <a:defRPr/>
            </a:pPr>
            <a:endParaRPr lang="pt-BR" sz="1600" dirty="0">
              <a:solidFill>
                <a:schemeClr val="bg1"/>
              </a:solidFill>
              <a:latin typeface="Arial" charset="0"/>
              <a:cs typeface="Arial" charset="0"/>
            </a:endParaRPr>
          </a:p>
          <a:p>
            <a:pPr marL="342900" indent="-342900">
              <a:defRPr/>
            </a:pPr>
            <a:r>
              <a:rPr lang="pt-BR" sz="1600" dirty="0">
                <a:solidFill>
                  <a:schemeClr val="bg1"/>
                </a:solidFill>
                <a:latin typeface="Arial" charset="0"/>
                <a:cs typeface="Arial" charset="0"/>
              </a:rPr>
              <a:t>Grupo 3) </a:t>
            </a:r>
            <a:r>
              <a:rPr lang="pt-BR" sz="1600" dirty="0" smtClean="0">
                <a:solidFill>
                  <a:schemeClr val="bg1"/>
                </a:solidFill>
                <a:latin typeface="Arial" charset="0"/>
                <a:cs typeface="Arial" charset="0"/>
              </a:rPr>
              <a:t>História IB </a:t>
            </a:r>
            <a:r>
              <a:rPr lang="pt-BR" sz="1600" dirty="0">
                <a:solidFill>
                  <a:schemeClr val="bg1"/>
                </a:solidFill>
                <a:latin typeface="Arial" charset="0"/>
                <a:cs typeface="Arial" charset="0"/>
              </a:rPr>
              <a:t>– </a:t>
            </a:r>
            <a:r>
              <a:rPr lang="pt-BR" sz="1600" dirty="0" smtClean="0">
                <a:solidFill>
                  <a:schemeClr val="bg1"/>
                </a:solidFill>
                <a:latin typeface="Arial" charset="0"/>
                <a:cs typeface="Arial" charset="0"/>
              </a:rPr>
              <a:t>HL/SL. Ou</a:t>
            </a:r>
            <a:r>
              <a:rPr lang="pt-BR" sz="1600" dirty="0" smtClean="0">
                <a:solidFill>
                  <a:schemeClr val="bg1"/>
                </a:solidFill>
                <a:latin typeface="Arial" charset="0"/>
                <a:cs typeface="Arial" charset="0"/>
              </a:rPr>
              <a:t>, </a:t>
            </a:r>
            <a:r>
              <a:rPr lang="pt-BR" sz="1600" dirty="0" smtClean="0">
                <a:solidFill>
                  <a:schemeClr val="bg1"/>
                </a:solidFill>
                <a:latin typeface="Arial" charset="0"/>
                <a:cs typeface="Arial" charset="0"/>
              </a:rPr>
              <a:t>Psicologia IB SL</a:t>
            </a:r>
          </a:p>
          <a:p>
            <a:pPr marL="342900" indent="-342900">
              <a:defRPr/>
            </a:pPr>
            <a:endParaRPr lang="pt-BR" sz="1600" dirty="0">
              <a:solidFill>
                <a:schemeClr val="bg1"/>
              </a:solidFill>
              <a:latin typeface="Arial" charset="0"/>
              <a:cs typeface="Arial" charset="0"/>
            </a:endParaRPr>
          </a:p>
          <a:p>
            <a:pPr marL="342900" indent="-342900">
              <a:defRPr/>
            </a:pPr>
            <a:r>
              <a:rPr lang="pt-BR" sz="1600" dirty="0">
                <a:solidFill>
                  <a:schemeClr val="bg1"/>
                </a:solidFill>
                <a:latin typeface="Arial" charset="0"/>
                <a:cs typeface="Arial" charset="0"/>
              </a:rPr>
              <a:t>Grupo 4) </a:t>
            </a:r>
            <a:r>
              <a:rPr lang="pt-BR" sz="1600" dirty="0" smtClean="0">
                <a:solidFill>
                  <a:schemeClr val="bg1"/>
                </a:solidFill>
                <a:latin typeface="Arial" charset="0"/>
                <a:cs typeface="Arial" charset="0"/>
              </a:rPr>
              <a:t>Biologia IB – HL/SL ou Física SL</a:t>
            </a:r>
          </a:p>
          <a:p>
            <a:pPr marL="342900" indent="-342900">
              <a:defRPr/>
            </a:pPr>
            <a:endParaRPr lang="pt-BR" sz="1600" dirty="0">
              <a:solidFill>
                <a:schemeClr val="bg1"/>
              </a:solidFill>
              <a:latin typeface="Arial" charset="0"/>
              <a:cs typeface="Arial" charset="0"/>
            </a:endParaRPr>
          </a:p>
          <a:p>
            <a:pPr marL="342900" indent="-342900">
              <a:defRPr/>
            </a:pPr>
            <a:r>
              <a:rPr lang="pt-BR" sz="1600" dirty="0">
                <a:solidFill>
                  <a:schemeClr val="bg1"/>
                </a:solidFill>
                <a:latin typeface="Arial" charset="0"/>
                <a:cs typeface="Arial" charset="0"/>
              </a:rPr>
              <a:t>Grupo 5) </a:t>
            </a:r>
            <a:r>
              <a:rPr lang="pt-BR" sz="1600" dirty="0" smtClean="0">
                <a:solidFill>
                  <a:schemeClr val="bg1"/>
                </a:solidFill>
                <a:latin typeface="Arial" charset="0"/>
                <a:cs typeface="Arial" charset="0"/>
              </a:rPr>
              <a:t>Matemática IB – HL/SL ou Estudos de Matemática SL</a:t>
            </a:r>
          </a:p>
          <a:p>
            <a:pPr marL="342900" indent="-342900">
              <a:defRPr/>
            </a:pPr>
            <a:endParaRPr lang="pt-BR" sz="1600" dirty="0">
              <a:solidFill>
                <a:schemeClr val="bg1"/>
              </a:solidFill>
              <a:latin typeface="Arial" charset="0"/>
              <a:cs typeface="Arial" charset="0"/>
            </a:endParaRPr>
          </a:p>
          <a:p>
            <a:pPr marL="342900" indent="-342900">
              <a:defRPr/>
            </a:pPr>
            <a:r>
              <a:rPr lang="pt-BR" sz="1600" dirty="0">
                <a:solidFill>
                  <a:schemeClr val="bg1"/>
                </a:solidFill>
                <a:latin typeface="Arial" charset="0"/>
                <a:cs typeface="Arial" charset="0"/>
              </a:rPr>
              <a:t>Grupo 6) </a:t>
            </a:r>
            <a:r>
              <a:rPr lang="pt-BR" sz="1600" dirty="0" smtClean="0">
                <a:solidFill>
                  <a:schemeClr val="bg1"/>
                </a:solidFill>
                <a:latin typeface="Arial" charset="0"/>
                <a:cs typeface="Arial" charset="0"/>
              </a:rPr>
              <a:t>Espanhol B IB – HL/SL</a:t>
            </a:r>
          </a:p>
          <a:p>
            <a:pPr marL="342900" indent="-342900">
              <a:defRPr/>
            </a:pPr>
            <a:r>
              <a:rPr lang="pt-BR" sz="1600" dirty="0" smtClean="0">
                <a:solidFill>
                  <a:schemeClr val="bg1"/>
                </a:solidFill>
                <a:latin typeface="Arial" charset="0"/>
                <a:cs typeface="Arial" charset="0"/>
              </a:rPr>
              <a:t>OU</a:t>
            </a:r>
          </a:p>
          <a:p>
            <a:pPr marL="342900" indent="-342900">
              <a:defRPr/>
            </a:pPr>
            <a:r>
              <a:rPr lang="pt-BR" sz="1600" dirty="0" smtClean="0">
                <a:solidFill>
                  <a:schemeClr val="bg1"/>
                </a:solidFill>
                <a:latin typeface="Arial" charset="0"/>
                <a:cs typeface="Arial" charset="0"/>
              </a:rPr>
              <a:t>Estudos Sociais Brasileiros IB SL</a:t>
            </a:r>
          </a:p>
          <a:p>
            <a:pPr marL="342900" indent="-342900">
              <a:defRPr/>
            </a:pPr>
            <a:r>
              <a:rPr lang="pt-BR" sz="1600" dirty="0" smtClean="0">
                <a:solidFill>
                  <a:schemeClr val="bg1"/>
                </a:solidFill>
                <a:latin typeface="Arial" charset="0"/>
                <a:cs typeface="Arial" charset="0"/>
              </a:rPr>
              <a:t>OU</a:t>
            </a:r>
          </a:p>
          <a:p>
            <a:pPr marL="342900" indent="-342900">
              <a:defRPr/>
            </a:pPr>
            <a:r>
              <a:rPr lang="pt-BR" sz="1600" dirty="0" smtClean="0">
                <a:solidFill>
                  <a:schemeClr val="bg1"/>
                </a:solidFill>
                <a:latin typeface="Arial" charset="0"/>
                <a:cs typeface="Arial" charset="0"/>
              </a:rPr>
              <a:t>Teatro IB SL</a:t>
            </a:r>
            <a:endParaRPr lang="en-US" sz="1600" dirty="0">
              <a:solidFill>
                <a:schemeClr val="bg1"/>
              </a:solidFill>
              <a:latin typeface="Arial" charset="0"/>
              <a:cs typeface="Arial" charset="0"/>
            </a:endParaRPr>
          </a:p>
        </p:txBody>
      </p:sp>
    </p:spTree>
    <p:extLst>
      <p:ext uri="{BB962C8B-B14F-4D97-AF65-F5344CB8AC3E}">
        <p14:creationId xmlns:p14="http://schemas.microsoft.com/office/powerpoint/2010/main" val="6901101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2631" y="1916832"/>
            <a:ext cx="5256584" cy="3888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4000" dirty="0" smtClean="0">
              <a:latin typeface="Arial" pitchFamily="34" charset="0"/>
              <a:cs typeface="Arial" pitchFamily="34" charset="0"/>
            </a:endParaRPr>
          </a:p>
          <a:p>
            <a:pPr algn="ctr">
              <a:defRPr/>
            </a:pPr>
            <a:endParaRPr lang="pt-BR" sz="4000" dirty="0">
              <a:latin typeface="Arial" pitchFamily="34" charset="0"/>
              <a:cs typeface="Arial" pitchFamily="34" charset="0"/>
            </a:endParaRPr>
          </a:p>
          <a:p>
            <a:pPr algn="ctr">
              <a:defRPr/>
            </a:pPr>
            <a:r>
              <a:rPr lang="pt-BR" sz="4000" dirty="0" smtClean="0">
                <a:latin typeface="Arial" pitchFamily="34" charset="0"/>
                <a:cs typeface="Arial" pitchFamily="34" charset="0"/>
              </a:rPr>
              <a:t>$842 USD</a:t>
            </a:r>
          </a:p>
          <a:p>
            <a:pPr algn="ctr">
              <a:defRPr/>
            </a:pPr>
            <a:endParaRPr lang="pt-BR" sz="4000" dirty="0">
              <a:latin typeface="Arial" pitchFamily="34" charset="0"/>
              <a:cs typeface="Arial" pitchFamily="34" charset="0"/>
            </a:endParaRPr>
          </a:p>
          <a:p>
            <a:pPr algn="ctr">
              <a:defRPr/>
            </a:pPr>
            <a:endParaRPr lang="pt-BR" sz="4000" dirty="0">
              <a:latin typeface="Arial" pitchFamily="34" charset="0"/>
              <a:cs typeface="Arial" pitchFamily="34" charset="0"/>
            </a:endParaRPr>
          </a:p>
          <a:p>
            <a:pPr algn="ctr">
              <a:defRPr/>
            </a:pPr>
            <a:endParaRPr lang="pt-BR" sz="4000" dirty="0">
              <a:latin typeface="Arial" pitchFamily="34" charset="0"/>
              <a:cs typeface="Arial" pitchFamily="34" charset="0"/>
            </a:endParaRPr>
          </a:p>
        </p:txBody>
      </p:sp>
    </p:spTree>
    <p:extLst>
      <p:ext uri="{BB962C8B-B14F-4D97-AF65-F5344CB8AC3E}">
        <p14:creationId xmlns:p14="http://schemas.microsoft.com/office/powerpoint/2010/main" val="4132969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24" y="857232"/>
            <a:ext cx="3357586" cy="5214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dirty="0" smtClean="0">
                <a:latin typeface="Arial" pitchFamily="34" charset="0"/>
                <a:cs typeface="Arial" pitchFamily="34" charset="0"/>
              </a:rPr>
              <a:t>In addition, IB Diploma candidates must also fulfill three additional requirements.  </a:t>
            </a:r>
          </a:p>
          <a:p>
            <a:endParaRPr lang="pt-BR" sz="2400" dirty="0" smtClean="0">
              <a:latin typeface="Arial" pitchFamily="34" charset="0"/>
              <a:cs typeface="Arial" pitchFamily="34" charset="0"/>
            </a:endParaRPr>
          </a:p>
          <a:p>
            <a:r>
              <a:rPr lang="pt-BR" sz="2400" dirty="0" smtClean="0">
                <a:latin typeface="Arial" pitchFamily="34" charset="0"/>
                <a:cs typeface="Arial" pitchFamily="34" charset="0"/>
              </a:rPr>
              <a:t>First, they author a 4,000 word essay.</a:t>
            </a:r>
          </a:p>
        </p:txBody>
      </p:sp>
      <p:sp>
        <p:nvSpPr>
          <p:cNvPr id="3" name="Rectangle 2"/>
          <p:cNvSpPr/>
          <p:nvPr/>
        </p:nvSpPr>
        <p:spPr>
          <a:xfrm>
            <a:off x="5000628" y="857232"/>
            <a:ext cx="3357586" cy="5214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pt-BR" sz="2400" dirty="0" smtClean="0">
                <a:latin typeface="Arial" pitchFamily="34" charset="0"/>
                <a:cs typeface="Arial" pitchFamily="34" charset="0"/>
              </a:rPr>
              <a:t>    Além disso, os candidatos ao Diploma do IB devem também atender a três exigências adicionais. </a:t>
            </a:r>
          </a:p>
          <a:p>
            <a:pPr marL="342900" indent="-342900"/>
            <a:endParaRPr lang="pt-BR" sz="2400" dirty="0" smtClean="0">
              <a:latin typeface="Arial" pitchFamily="34" charset="0"/>
              <a:cs typeface="Arial" pitchFamily="34" charset="0"/>
            </a:endParaRPr>
          </a:p>
          <a:p>
            <a:pPr marL="342900" indent="-342900"/>
            <a:r>
              <a:rPr lang="pt-BR" sz="2400" dirty="0" smtClean="0">
                <a:latin typeface="Arial" pitchFamily="34" charset="0"/>
                <a:cs typeface="Arial" pitchFamily="34" charset="0"/>
              </a:rPr>
              <a:t>    Primeiro, elaborar uma dissertação de 4.000 palavras. </a:t>
            </a:r>
          </a:p>
        </p:txBody>
      </p:sp>
    </p:spTree>
    <p:extLst>
      <p:ext uri="{BB962C8B-B14F-4D97-AF65-F5344CB8AC3E}">
        <p14:creationId xmlns:p14="http://schemas.microsoft.com/office/powerpoint/2010/main" val="31126066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24" y="857232"/>
            <a:ext cx="3357586" cy="5214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dirty="0" smtClean="0">
                <a:latin typeface="Arial" pitchFamily="34" charset="0"/>
                <a:cs typeface="Arial" pitchFamily="34" charset="0"/>
              </a:rPr>
              <a:t>Second, they take a course called Theory of Knowledge. This must have a minimum of 100 hours.</a:t>
            </a:r>
          </a:p>
        </p:txBody>
      </p:sp>
      <p:sp>
        <p:nvSpPr>
          <p:cNvPr id="3" name="Rectangle 2"/>
          <p:cNvSpPr/>
          <p:nvPr/>
        </p:nvSpPr>
        <p:spPr>
          <a:xfrm>
            <a:off x="5000628" y="857232"/>
            <a:ext cx="3357586" cy="5214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dirty="0" smtClean="0">
                <a:latin typeface="Arial" pitchFamily="34" charset="0"/>
                <a:cs typeface="Arial" pitchFamily="34" charset="0"/>
              </a:rPr>
              <a:t>Segundo, participar do curso “Theory of Knowledge” – TOK  (‘Teoria do Conhecimento’).</a:t>
            </a:r>
            <a:endParaRPr lang="pt-BR" sz="2400" dirty="0">
              <a:latin typeface="Arial" pitchFamily="34" charset="0"/>
              <a:cs typeface="Arial" pitchFamily="34" charset="0"/>
            </a:endParaRPr>
          </a:p>
        </p:txBody>
      </p:sp>
    </p:spTree>
    <p:extLst>
      <p:ext uri="{BB962C8B-B14F-4D97-AF65-F5344CB8AC3E}">
        <p14:creationId xmlns:p14="http://schemas.microsoft.com/office/powerpoint/2010/main" val="7712840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24" y="857232"/>
            <a:ext cx="3357586" cy="5214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dirty="0" smtClean="0">
                <a:latin typeface="Arial" pitchFamily="34" charset="0"/>
                <a:cs typeface="Arial" pitchFamily="34" charset="0"/>
              </a:rPr>
              <a:t>Lastly, IB Diploma Candidate students must document 150 hours of Creativity, Action and Service (CAS)</a:t>
            </a:r>
          </a:p>
        </p:txBody>
      </p:sp>
      <p:sp>
        <p:nvSpPr>
          <p:cNvPr id="3" name="Rectangle 2"/>
          <p:cNvSpPr/>
          <p:nvPr/>
        </p:nvSpPr>
        <p:spPr>
          <a:xfrm>
            <a:off x="5000628" y="857232"/>
            <a:ext cx="3357586" cy="5214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dirty="0" smtClean="0">
                <a:latin typeface="Arial" pitchFamily="34" charset="0"/>
                <a:cs typeface="Arial" pitchFamily="34" charset="0"/>
              </a:rPr>
              <a:t>Finalmente, registrar o total de 150 horas de Trabalho Comunitário, Criatividade e Ação.</a:t>
            </a:r>
            <a:endParaRPr lang="pt-BR" sz="2400" dirty="0">
              <a:latin typeface="Arial" pitchFamily="34" charset="0"/>
              <a:cs typeface="Arial" pitchFamily="34" charset="0"/>
            </a:endParaRPr>
          </a:p>
        </p:txBody>
      </p:sp>
    </p:spTree>
    <p:extLst>
      <p:ext uri="{BB962C8B-B14F-4D97-AF65-F5344CB8AC3E}">
        <p14:creationId xmlns:p14="http://schemas.microsoft.com/office/powerpoint/2010/main" val="3163025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571500" y="500063"/>
            <a:ext cx="8072438" cy="6143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dirty="0"/>
          </a:p>
        </p:txBody>
      </p:sp>
      <p:pic>
        <p:nvPicPr>
          <p:cNvPr id="86019" name="Picture 4" descr="hexagon pi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571500"/>
            <a:ext cx="7000875" cy="599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24" y="785794"/>
            <a:ext cx="3357586" cy="5214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1600" b="1" dirty="0" smtClean="0">
                <a:latin typeface="Arial" pitchFamily="34" charset="0"/>
                <a:cs typeface="Arial" pitchFamily="34" charset="0"/>
              </a:rPr>
              <a:t>Award of the IB diploma </a:t>
            </a:r>
          </a:p>
          <a:p>
            <a:endParaRPr lang="pt-BR" sz="1600" b="1" i="1" dirty="0" smtClean="0">
              <a:latin typeface="Arial" pitchFamily="34" charset="0"/>
              <a:cs typeface="Arial" pitchFamily="34" charset="0"/>
            </a:endParaRPr>
          </a:p>
          <a:p>
            <a:r>
              <a:rPr lang="en-US" sz="1600" dirty="0" smtClean="0">
                <a:latin typeface="Arial" pitchFamily="34" charset="0"/>
                <a:cs typeface="Arial" pitchFamily="34" charset="0"/>
              </a:rPr>
              <a:t>The diploma will be awarded to a student whose total score, including any bonus points, reaches or exceeds 24 points.</a:t>
            </a:r>
            <a:r>
              <a:rPr lang="en-US" sz="1600" b="1" dirty="0" smtClean="0">
                <a:latin typeface="Arial" pitchFamily="34" charset="0"/>
                <a:cs typeface="Arial" pitchFamily="34" charset="0"/>
              </a:rPr>
              <a:t> </a:t>
            </a:r>
          </a:p>
          <a:p>
            <a:endParaRPr lang="pt-BR" sz="1600" dirty="0" smtClean="0">
              <a:latin typeface="Arial" pitchFamily="34" charset="0"/>
              <a:cs typeface="Arial" pitchFamily="34" charset="0"/>
            </a:endParaRPr>
          </a:p>
        </p:txBody>
      </p:sp>
      <p:sp>
        <p:nvSpPr>
          <p:cNvPr id="3" name="Rectangle 2"/>
          <p:cNvSpPr/>
          <p:nvPr/>
        </p:nvSpPr>
        <p:spPr>
          <a:xfrm>
            <a:off x="5000628" y="857232"/>
            <a:ext cx="3357586" cy="5214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endParaRPr lang="pt-BR" sz="2400" dirty="0" smtClean="0">
              <a:latin typeface="Arial" pitchFamily="34" charset="0"/>
              <a:cs typeface="Arial" pitchFamily="34" charset="0"/>
            </a:endParaRPr>
          </a:p>
        </p:txBody>
      </p:sp>
      <p:sp>
        <p:nvSpPr>
          <p:cNvPr id="28673" name="Rectangle 1"/>
          <p:cNvSpPr>
            <a:spLocks noChangeArrowheads="1"/>
          </p:cNvSpPr>
          <p:nvPr/>
        </p:nvSpPr>
        <p:spPr bwMode="auto">
          <a:xfrm>
            <a:off x="5214942" y="2284578"/>
            <a:ext cx="2928958" cy="20928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dirty="0" smtClean="0">
                <a:ln>
                  <a:noFill/>
                </a:ln>
                <a:solidFill>
                  <a:schemeClr val="bg1"/>
                </a:solidFill>
                <a:effectLst/>
                <a:latin typeface="Arial" pitchFamily="34" charset="0"/>
                <a:ea typeface="Calibri" pitchFamily="34" charset="0"/>
                <a:cs typeface="Arial" pitchFamily="34" charset="0"/>
              </a:rPr>
              <a:t>Concessão do Diploma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6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600" b="0" i="0" u="none" strike="noStrike" cap="none" normalizeH="0" baseline="0" dirty="0" smtClean="0">
                <a:ln>
                  <a:noFill/>
                </a:ln>
                <a:solidFill>
                  <a:schemeClr val="bg1"/>
                </a:solidFill>
                <a:effectLst/>
                <a:latin typeface="Arial" pitchFamily="34" charset="0"/>
                <a:ea typeface="Calibri" pitchFamily="34" charset="0"/>
                <a:cs typeface="Arial" pitchFamily="34" charset="0"/>
              </a:rPr>
              <a:t>O diploma será concedido ao aluno cuja pontuação total, incluindo qualquer ponto do bônus, alcance ou exceda 24 pontos.</a:t>
            </a:r>
            <a:endParaRPr kumimoji="0" lang="pt-BR" sz="16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309888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24" y="857232"/>
            <a:ext cx="3357586" cy="5214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latin typeface="Arial" pitchFamily="34" charset="0"/>
                <a:cs typeface="Arial" pitchFamily="34" charset="0"/>
              </a:rPr>
              <a:t>Each of the six subjects offered is graded on the following scale: </a:t>
            </a:r>
          </a:p>
          <a:p>
            <a:endParaRPr lang="en-US" sz="1600" dirty="0" smtClean="0">
              <a:latin typeface="Arial" pitchFamily="34" charset="0"/>
              <a:cs typeface="Arial" pitchFamily="34" charset="0"/>
            </a:endParaRPr>
          </a:p>
          <a:p>
            <a:r>
              <a:rPr lang="pt-BR" sz="1600" dirty="0" smtClean="0">
                <a:latin typeface="Arial" pitchFamily="34" charset="0"/>
                <a:cs typeface="Arial" pitchFamily="34" charset="0"/>
              </a:rPr>
              <a:t>Grade 7 = Excellent </a:t>
            </a:r>
          </a:p>
          <a:p>
            <a:r>
              <a:rPr lang="pt-BR" sz="1600" dirty="0" smtClean="0">
                <a:latin typeface="Arial" pitchFamily="34" charset="0"/>
                <a:cs typeface="Arial" pitchFamily="34" charset="0"/>
              </a:rPr>
              <a:t>Grade 6 = Very good </a:t>
            </a:r>
          </a:p>
          <a:p>
            <a:r>
              <a:rPr lang="pt-BR" sz="1600" dirty="0" smtClean="0">
                <a:latin typeface="Arial" pitchFamily="34" charset="0"/>
                <a:cs typeface="Arial" pitchFamily="34" charset="0"/>
              </a:rPr>
              <a:t>Grade 5 = Good </a:t>
            </a:r>
          </a:p>
          <a:p>
            <a:r>
              <a:rPr lang="pt-BR" sz="1600" dirty="0" smtClean="0">
                <a:latin typeface="Arial" pitchFamily="34" charset="0"/>
                <a:cs typeface="Arial" pitchFamily="34" charset="0"/>
              </a:rPr>
              <a:t>Grade 4 = Satisfactory </a:t>
            </a:r>
          </a:p>
          <a:p>
            <a:r>
              <a:rPr lang="pt-BR" sz="1600" dirty="0" smtClean="0">
                <a:latin typeface="Arial" pitchFamily="34" charset="0"/>
                <a:cs typeface="Arial" pitchFamily="34" charset="0"/>
              </a:rPr>
              <a:t>Grade 3 = Mediocre </a:t>
            </a:r>
          </a:p>
          <a:p>
            <a:r>
              <a:rPr lang="pt-BR" sz="1600" dirty="0" smtClean="0">
                <a:latin typeface="Arial" pitchFamily="34" charset="0"/>
                <a:cs typeface="Arial" pitchFamily="34" charset="0"/>
              </a:rPr>
              <a:t>Grade 2 = Poor </a:t>
            </a:r>
          </a:p>
          <a:p>
            <a:r>
              <a:rPr lang="pt-BR" sz="1600" dirty="0" smtClean="0">
                <a:latin typeface="Arial" pitchFamily="34" charset="0"/>
                <a:cs typeface="Arial" pitchFamily="34" charset="0"/>
              </a:rPr>
              <a:t>Grade 1 = Very poor </a:t>
            </a:r>
          </a:p>
          <a:p>
            <a:endParaRPr lang="pt-BR" sz="1600" dirty="0" smtClean="0">
              <a:latin typeface="Arial" pitchFamily="34" charset="0"/>
              <a:cs typeface="Arial" pitchFamily="34" charset="0"/>
            </a:endParaRPr>
          </a:p>
          <a:p>
            <a:r>
              <a:rPr lang="en-US" sz="1600" dirty="0" smtClean="0">
                <a:latin typeface="Arial" pitchFamily="34" charset="0"/>
                <a:cs typeface="Arial" pitchFamily="34" charset="0"/>
              </a:rPr>
              <a:t>The number represents the student’s exam score combined with other forms of assessment methods. Up to three bonus points can be added to the student’s total score based on overall performance in Theory of Knowledge and the Extended Essay. </a:t>
            </a:r>
            <a:endParaRPr lang="pt-BR" sz="1600" dirty="0" smtClean="0">
              <a:latin typeface="Arial" pitchFamily="34" charset="0"/>
              <a:cs typeface="Arial" pitchFamily="34" charset="0"/>
            </a:endParaRPr>
          </a:p>
        </p:txBody>
      </p:sp>
      <p:sp>
        <p:nvSpPr>
          <p:cNvPr id="3" name="Rectangle 2"/>
          <p:cNvSpPr/>
          <p:nvPr/>
        </p:nvSpPr>
        <p:spPr>
          <a:xfrm>
            <a:off x="5000628" y="857232"/>
            <a:ext cx="3357586" cy="5214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endParaRPr lang="pt-BR" sz="2400" dirty="0" smtClean="0">
              <a:latin typeface="Arial" pitchFamily="34" charset="0"/>
              <a:cs typeface="Arial" pitchFamily="34" charset="0"/>
            </a:endParaRPr>
          </a:p>
        </p:txBody>
      </p:sp>
      <p:sp>
        <p:nvSpPr>
          <p:cNvPr id="5" name="Rectangle 4"/>
          <p:cNvSpPr/>
          <p:nvPr/>
        </p:nvSpPr>
        <p:spPr>
          <a:xfrm>
            <a:off x="5000628" y="857232"/>
            <a:ext cx="3357586" cy="5214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698" name="Rectangle 2"/>
          <p:cNvSpPr>
            <a:spLocks noChangeArrowheads="1"/>
          </p:cNvSpPr>
          <p:nvPr/>
        </p:nvSpPr>
        <p:spPr bwMode="auto">
          <a:xfrm>
            <a:off x="5000628" y="1044086"/>
            <a:ext cx="3357554" cy="49398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500" b="0" i="0" u="none" strike="noStrike" cap="none" normalizeH="0" baseline="0" dirty="0" smtClean="0">
                <a:ln>
                  <a:noFill/>
                </a:ln>
                <a:solidFill>
                  <a:schemeClr val="bg1"/>
                </a:solidFill>
                <a:effectLst/>
                <a:latin typeface="Arial" pitchFamily="34" charset="0"/>
                <a:ea typeface="Calibri" pitchFamily="34" charset="0"/>
                <a:cs typeface="Arial" pitchFamily="34" charset="0"/>
              </a:rPr>
              <a:t>Cada matéria oferecida é avaliada de acordo com a seguinte escala: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5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500" b="0" i="0" u="none" strike="noStrike" cap="none" normalizeH="0" baseline="0" dirty="0" smtClean="0">
                <a:ln>
                  <a:noFill/>
                </a:ln>
                <a:solidFill>
                  <a:schemeClr val="bg1"/>
                </a:solidFill>
                <a:effectLst/>
                <a:latin typeface="Arial" pitchFamily="34" charset="0"/>
                <a:ea typeface="Calibri" pitchFamily="34" charset="0"/>
                <a:cs typeface="Arial" pitchFamily="34" charset="0"/>
              </a:rPr>
              <a:t>Nota 7 = Excelente</a:t>
            </a:r>
            <a:endParaRPr kumimoji="0" lang="pt-BR" sz="15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500" b="0" i="0" u="none" strike="noStrike" cap="none" normalizeH="0" baseline="0" dirty="0" smtClean="0">
                <a:ln>
                  <a:noFill/>
                </a:ln>
                <a:solidFill>
                  <a:schemeClr val="bg1"/>
                </a:solidFill>
                <a:effectLst/>
                <a:latin typeface="Arial" pitchFamily="34" charset="0"/>
                <a:ea typeface="Calibri" pitchFamily="34" charset="0"/>
                <a:cs typeface="Arial" pitchFamily="34" charset="0"/>
              </a:rPr>
              <a:t>Nota 6 = Muito bom</a:t>
            </a:r>
            <a:endParaRPr kumimoji="0" lang="pt-BR" sz="15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500" b="0" i="0" u="none" strike="noStrike" cap="none" normalizeH="0" baseline="0" dirty="0" smtClean="0">
                <a:ln>
                  <a:noFill/>
                </a:ln>
                <a:solidFill>
                  <a:schemeClr val="bg1"/>
                </a:solidFill>
                <a:effectLst/>
                <a:latin typeface="Arial" pitchFamily="34" charset="0"/>
                <a:ea typeface="Calibri" pitchFamily="34" charset="0"/>
                <a:cs typeface="Arial" pitchFamily="34" charset="0"/>
              </a:rPr>
              <a:t>Nota 5 = Bom</a:t>
            </a:r>
            <a:endParaRPr kumimoji="0" lang="pt-BR" sz="15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500" b="0" i="0" u="none" strike="noStrike" cap="none" normalizeH="0" baseline="0" dirty="0" smtClean="0">
                <a:ln>
                  <a:noFill/>
                </a:ln>
                <a:solidFill>
                  <a:schemeClr val="bg1"/>
                </a:solidFill>
                <a:effectLst/>
                <a:latin typeface="Arial" pitchFamily="34" charset="0"/>
                <a:ea typeface="Calibri" pitchFamily="34" charset="0"/>
                <a:cs typeface="Arial" pitchFamily="34" charset="0"/>
              </a:rPr>
              <a:t>Nota 4 = Satisfatório</a:t>
            </a:r>
            <a:endParaRPr kumimoji="0" lang="pt-BR" sz="15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500" b="0" i="0" u="none" strike="noStrike" cap="none" normalizeH="0" baseline="0" dirty="0" smtClean="0">
                <a:ln>
                  <a:noFill/>
                </a:ln>
                <a:solidFill>
                  <a:schemeClr val="bg1"/>
                </a:solidFill>
                <a:effectLst/>
                <a:latin typeface="Arial" pitchFamily="34" charset="0"/>
                <a:ea typeface="Calibri" pitchFamily="34" charset="0"/>
                <a:cs typeface="Arial" pitchFamily="34" charset="0"/>
              </a:rPr>
              <a:t>Nota 3 = Medíocre</a:t>
            </a:r>
            <a:endParaRPr kumimoji="0" lang="pt-BR" sz="15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500" b="0" i="0" u="none" strike="noStrike" cap="none" normalizeH="0" baseline="0" dirty="0" smtClean="0">
                <a:ln>
                  <a:noFill/>
                </a:ln>
                <a:solidFill>
                  <a:schemeClr val="bg1"/>
                </a:solidFill>
                <a:effectLst/>
                <a:latin typeface="Arial" pitchFamily="34" charset="0"/>
                <a:ea typeface="Calibri" pitchFamily="34" charset="0"/>
                <a:cs typeface="Arial" pitchFamily="34" charset="0"/>
              </a:rPr>
              <a:t>Nota 2 = Fraco</a:t>
            </a:r>
            <a:endParaRPr kumimoji="0" lang="pt-BR" sz="15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500" b="0" i="0" u="none" strike="noStrike" cap="none" normalizeH="0" baseline="0" dirty="0" smtClean="0">
                <a:ln>
                  <a:noFill/>
                </a:ln>
                <a:solidFill>
                  <a:schemeClr val="bg1"/>
                </a:solidFill>
                <a:effectLst/>
                <a:latin typeface="Arial" pitchFamily="34" charset="0"/>
                <a:ea typeface="Calibri" pitchFamily="34" charset="0"/>
                <a:cs typeface="Arial" pitchFamily="34" charset="0"/>
              </a:rPr>
              <a:t>Nota 1 = Muito fraco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15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1500" b="0" i="0" u="none" strike="noStrike" cap="none" normalizeH="0" baseline="0" dirty="0" smtClean="0">
                <a:ln>
                  <a:noFill/>
                </a:ln>
                <a:solidFill>
                  <a:schemeClr val="bg1"/>
                </a:solidFill>
                <a:effectLst/>
                <a:latin typeface="Arial" pitchFamily="34" charset="0"/>
                <a:ea typeface="Calibri" pitchFamily="34" charset="0"/>
                <a:cs typeface="Arial" pitchFamily="34" charset="0"/>
              </a:rPr>
              <a:t>O algarismo representa a nota do aluno no teste combinada com outras formas de métodos de avaliação. O máximo de três pontos poderá ser adicionado como bônus à nota total do aluno, baseado em seu desempenho em “Theory of Knowledge” (‘Teoria do Conhecimento’) e no “Extended Essay” (‘Dissertação Extensa’).</a:t>
            </a:r>
            <a:endParaRPr kumimoji="0" lang="pt-BR" sz="1500" b="0" i="0" u="none" strike="noStrike" cap="none" normalizeH="0" baseline="0" dirty="0" smtClean="0">
              <a:ln>
                <a:noFill/>
              </a:ln>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18442874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44977"/>
            <a:ext cx="5562178" cy="625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943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50" y="857250"/>
            <a:ext cx="7500938" cy="5524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BR" sz="1400" b="1" dirty="0">
                <a:solidFill>
                  <a:srgbClr val="FFFFFF"/>
                </a:solidFill>
                <a:latin typeface="Arial" charset="0"/>
                <a:cs typeface="Arial" charset="0"/>
              </a:rPr>
              <a:t>Exemplo da pontuação referente ao cumprimento dos requisitos para o diploma</a:t>
            </a:r>
          </a:p>
          <a:p>
            <a:pPr>
              <a:defRPr/>
            </a:pPr>
            <a:r>
              <a:rPr lang="en-US" sz="1400" b="1" dirty="0">
                <a:solidFill>
                  <a:srgbClr val="FFFFFF"/>
                </a:solidFill>
                <a:latin typeface="Arial" charset="0"/>
                <a:cs typeface="Arial" charset="0"/>
              </a:rPr>
              <a:t> </a:t>
            </a:r>
          </a:p>
          <a:p>
            <a:pPr>
              <a:defRPr/>
            </a:pPr>
            <a:r>
              <a:rPr lang="en-US" sz="1400" u="sng" dirty="0" err="1">
                <a:solidFill>
                  <a:srgbClr val="FFFFFF"/>
                </a:solidFill>
                <a:latin typeface="Arial" charset="0"/>
                <a:cs typeface="Arial" charset="0"/>
              </a:rPr>
              <a:t>Aluno</a:t>
            </a:r>
            <a:r>
              <a:rPr lang="en-US" sz="1400" u="sng" dirty="0">
                <a:solidFill>
                  <a:srgbClr val="FFFFFF"/>
                </a:solidFill>
                <a:latin typeface="Arial" charset="0"/>
                <a:cs typeface="Arial" charset="0"/>
              </a:rPr>
              <a:t> A </a:t>
            </a:r>
          </a:p>
          <a:p>
            <a:pPr>
              <a:defRPr/>
            </a:pPr>
            <a:r>
              <a:rPr lang="en-US" sz="1400" dirty="0">
                <a:solidFill>
                  <a:srgbClr val="FFFFFF"/>
                </a:solidFill>
                <a:latin typeface="Arial" charset="0"/>
                <a:cs typeface="Arial" charset="0"/>
              </a:rPr>
              <a:t>Higher Level </a:t>
            </a:r>
            <a:r>
              <a:rPr lang="pt-BR" sz="1400" dirty="0">
                <a:solidFill>
                  <a:srgbClr val="FFFFFF"/>
                </a:solidFill>
                <a:latin typeface="Arial" charset="0"/>
                <a:cs typeface="Arial" charset="0"/>
              </a:rPr>
              <a:t>(Nível Mais Alto) </a:t>
            </a:r>
            <a:r>
              <a:rPr lang="en-US" sz="1400" dirty="0">
                <a:solidFill>
                  <a:srgbClr val="FFFFFF"/>
                </a:solidFill>
                <a:latin typeface="Arial" charset="0"/>
                <a:cs typeface="Arial" charset="0"/>
              </a:rPr>
              <a:t>7,7,7 </a:t>
            </a:r>
          </a:p>
          <a:p>
            <a:pPr>
              <a:defRPr/>
            </a:pPr>
            <a:r>
              <a:rPr lang="en-US" sz="1400" dirty="0">
                <a:solidFill>
                  <a:srgbClr val="FFFFFF"/>
                </a:solidFill>
                <a:latin typeface="Arial" charset="0"/>
                <a:cs typeface="Arial" charset="0"/>
              </a:rPr>
              <a:t>Standard Level </a:t>
            </a:r>
            <a:r>
              <a:rPr lang="en-US" sz="1400" dirty="0" smtClean="0">
                <a:solidFill>
                  <a:srgbClr val="FFFFFF"/>
                </a:solidFill>
                <a:latin typeface="Arial" charset="0"/>
                <a:cs typeface="Arial" charset="0"/>
              </a:rPr>
              <a:t>(</a:t>
            </a:r>
            <a:r>
              <a:rPr lang="en-US" sz="1400" dirty="0" err="1">
                <a:solidFill>
                  <a:srgbClr val="FFFFFF"/>
                </a:solidFill>
                <a:latin typeface="Arial" charset="0"/>
                <a:cs typeface="Arial" charset="0"/>
              </a:rPr>
              <a:t>Nível</a:t>
            </a:r>
            <a:r>
              <a:rPr lang="en-US" sz="1400" dirty="0">
                <a:solidFill>
                  <a:srgbClr val="FFFFFF"/>
                </a:solidFill>
                <a:latin typeface="Arial" charset="0"/>
                <a:cs typeface="Arial" charset="0"/>
              </a:rPr>
              <a:t> Standard) 7,7,7 </a:t>
            </a:r>
          </a:p>
          <a:p>
            <a:pPr>
              <a:defRPr/>
            </a:pPr>
            <a:r>
              <a:rPr lang="en-US" sz="1400" dirty="0" smtClean="0">
                <a:solidFill>
                  <a:srgbClr val="FFFFFF"/>
                </a:solidFill>
                <a:latin typeface="Arial" charset="0"/>
                <a:cs typeface="Arial" charset="0"/>
              </a:rPr>
              <a:t>TOK &amp; EE +3 </a:t>
            </a:r>
            <a:r>
              <a:rPr lang="en-US" sz="1400" dirty="0">
                <a:solidFill>
                  <a:srgbClr val="FFFFFF"/>
                </a:solidFill>
                <a:latin typeface="Arial" charset="0"/>
                <a:cs typeface="Arial" charset="0"/>
              </a:rPr>
              <a:t>	</a:t>
            </a:r>
          </a:p>
          <a:p>
            <a:pPr>
              <a:defRPr/>
            </a:pPr>
            <a:r>
              <a:rPr lang="en-US" sz="1400" dirty="0">
                <a:solidFill>
                  <a:srgbClr val="FFFFFF"/>
                </a:solidFill>
                <a:latin typeface="Arial" charset="0"/>
                <a:cs typeface="Arial" charset="0"/>
              </a:rPr>
              <a:t>45 </a:t>
            </a:r>
            <a:r>
              <a:rPr lang="pt-BR" sz="1400" dirty="0">
                <a:solidFill>
                  <a:srgbClr val="FFFFFF"/>
                </a:solidFill>
                <a:latin typeface="Arial" charset="0"/>
                <a:cs typeface="Arial" charset="0"/>
              </a:rPr>
              <a:t>pontos – a mais alta pontuação possível</a:t>
            </a:r>
            <a:r>
              <a:rPr lang="en-US" sz="1400" dirty="0">
                <a:solidFill>
                  <a:srgbClr val="FFFFFF"/>
                </a:solidFill>
                <a:latin typeface="Arial" charset="0"/>
                <a:cs typeface="Arial" charset="0"/>
              </a:rPr>
              <a:t> </a:t>
            </a:r>
          </a:p>
          <a:p>
            <a:pPr>
              <a:defRPr/>
            </a:pPr>
            <a:r>
              <a:rPr lang="pt-BR" sz="1400" dirty="0">
                <a:solidFill>
                  <a:srgbClr val="FFFFFF"/>
                </a:solidFill>
                <a:latin typeface="Arial" charset="0"/>
                <a:cs typeface="Arial" charset="0"/>
              </a:rPr>
              <a:t>	</a:t>
            </a:r>
            <a:endParaRPr lang="pt-BR" sz="1400" b="1" dirty="0">
              <a:solidFill>
                <a:srgbClr val="FFFFFF"/>
              </a:solidFill>
              <a:latin typeface="Arial" charset="0"/>
              <a:cs typeface="Arial" charset="0"/>
            </a:endParaRPr>
          </a:p>
          <a:p>
            <a:pPr>
              <a:defRPr/>
            </a:pPr>
            <a:r>
              <a:rPr lang="pt-BR" sz="1400" u="sng" dirty="0">
                <a:solidFill>
                  <a:srgbClr val="FFFFFF"/>
                </a:solidFill>
                <a:latin typeface="Arial" charset="0"/>
                <a:cs typeface="Arial" charset="0"/>
              </a:rPr>
              <a:t>Aluno B </a:t>
            </a:r>
          </a:p>
          <a:p>
            <a:pPr>
              <a:defRPr/>
            </a:pPr>
            <a:r>
              <a:rPr lang="en-US" sz="1400" dirty="0">
                <a:solidFill>
                  <a:srgbClr val="FFFFFF"/>
                </a:solidFill>
                <a:latin typeface="Arial" charset="0"/>
                <a:cs typeface="Arial" charset="0"/>
              </a:rPr>
              <a:t>Higher Level </a:t>
            </a:r>
            <a:r>
              <a:rPr lang="pt-BR" sz="1400" dirty="0">
                <a:solidFill>
                  <a:srgbClr val="FFFFFF"/>
                </a:solidFill>
                <a:latin typeface="Arial" charset="0"/>
                <a:cs typeface="Arial" charset="0"/>
              </a:rPr>
              <a:t>(Nível Mais Alto)</a:t>
            </a:r>
            <a:r>
              <a:rPr lang="en-US" sz="1400" dirty="0">
                <a:solidFill>
                  <a:srgbClr val="FFFFFF"/>
                </a:solidFill>
                <a:latin typeface="Arial" charset="0"/>
                <a:cs typeface="Arial" charset="0"/>
              </a:rPr>
              <a:t> 6,6,5 </a:t>
            </a:r>
          </a:p>
          <a:p>
            <a:pPr>
              <a:defRPr/>
            </a:pPr>
            <a:r>
              <a:rPr lang="en-US" sz="1400" dirty="0">
                <a:solidFill>
                  <a:srgbClr val="FFFFFF"/>
                </a:solidFill>
                <a:latin typeface="Arial" charset="0"/>
                <a:cs typeface="Arial" charset="0"/>
              </a:rPr>
              <a:t>Standard Level  </a:t>
            </a:r>
            <a:r>
              <a:rPr lang="en-US" sz="1400" dirty="0" smtClean="0">
                <a:solidFill>
                  <a:srgbClr val="FFFFFF"/>
                </a:solidFill>
                <a:latin typeface="Arial" charset="0"/>
                <a:cs typeface="Arial" charset="0"/>
              </a:rPr>
              <a:t>(</a:t>
            </a:r>
            <a:r>
              <a:rPr lang="en-US" sz="1400" dirty="0" err="1">
                <a:solidFill>
                  <a:srgbClr val="FFFFFF"/>
                </a:solidFill>
                <a:latin typeface="Arial" charset="0"/>
                <a:cs typeface="Arial" charset="0"/>
              </a:rPr>
              <a:t>Nível</a:t>
            </a:r>
            <a:r>
              <a:rPr lang="en-US" sz="1400" dirty="0">
                <a:solidFill>
                  <a:srgbClr val="FFFFFF"/>
                </a:solidFill>
                <a:latin typeface="Arial" charset="0"/>
                <a:cs typeface="Arial" charset="0"/>
              </a:rPr>
              <a:t> Standard) 4,4,5 </a:t>
            </a:r>
          </a:p>
          <a:p>
            <a:pPr>
              <a:defRPr/>
            </a:pPr>
            <a:r>
              <a:rPr lang="en-US" sz="1400" dirty="0" smtClean="0">
                <a:solidFill>
                  <a:srgbClr val="FFFFFF"/>
                </a:solidFill>
                <a:latin typeface="Arial" charset="0"/>
                <a:cs typeface="Arial" charset="0"/>
              </a:rPr>
              <a:t>TOK &amp; EE +1 </a:t>
            </a:r>
            <a:r>
              <a:rPr lang="en-US" sz="1400" dirty="0">
                <a:solidFill>
                  <a:srgbClr val="FFFFFF"/>
                </a:solidFill>
                <a:latin typeface="Arial" charset="0"/>
                <a:cs typeface="Arial" charset="0"/>
              </a:rPr>
              <a:t>	</a:t>
            </a:r>
          </a:p>
          <a:p>
            <a:pPr>
              <a:defRPr/>
            </a:pPr>
            <a:r>
              <a:rPr lang="en-US" sz="1400" dirty="0">
                <a:solidFill>
                  <a:srgbClr val="FFFFFF"/>
                </a:solidFill>
                <a:latin typeface="Arial" charset="0"/>
                <a:cs typeface="Arial" charset="0"/>
              </a:rPr>
              <a:t>31 </a:t>
            </a:r>
            <a:r>
              <a:rPr lang="en-US" sz="1400" dirty="0" err="1" smtClean="0">
                <a:solidFill>
                  <a:srgbClr val="FFFFFF"/>
                </a:solidFill>
                <a:latin typeface="Arial" charset="0"/>
                <a:cs typeface="Arial" charset="0"/>
              </a:rPr>
              <a:t>pontos</a:t>
            </a:r>
            <a:r>
              <a:rPr lang="en-US" sz="1400" dirty="0" smtClean="0">
                <a:solidFill>
                  <a:srgbClr val="FFFFFF"/>
                </a:solidFill>
                <a:latin typeface="Arial" charset="0"/>
                <a:cs typeface="Arial" charset="0"/>
              </a:rPr>
              <a:t>  </a:t>
            </a:r>
            <a:endParaRPr lang="en-US" sz="1400" dirty="0">
              <a:solidFill>
                <a:srgbClr val="FFFFFF"/>
              </a:solidFill>
              <a:latin typeface="Arial" charset="0"/>
              <a:cs typeface="Arial" charset="0"/>
            </a:endParaRPr>
          </a:p>
          <a:p>
            <a:pPr>
              <a:defRPr/>
            </a:pPr>
            <a:r>
              <a:rPr lang="pt-BR" sz="1400" dirty="0">
                <a:solidFill>
                  <a:srgbClr val="FFFFFF"/>
                </a:solidFill>
                <a:latin typeface="Arial" charset="0"/>
                <a:cs typeface="Arial" charset="0"/>
              </a:rPr>
              <a:t>	</a:t>
            </a:r>
          </a:p>
          <a:p>
            <a:pPr>
              <a:defRPr/>
            </a:pPr>
            <a:r>
              <a:rPr lang="pt-BR" sz="1400" u="sng" dirty="0">
                <a:solidFill>
                  <a:srgbClr val="FFFFFF"/>
                </a:solidFill>
                <a:latin typeface="Arial" charset="0"/>
                <a:cs typeface="Arial" charset="0"/>
              </a:rPr>
              <a:t>Aluno C </a:t>
            </a:r>
          </a:p>
          <a:p>
            <a:pPr>
              <a:defRPr/>
            </a:pPr>
            <a:r>
              <a:rPr lang="pt-BR" sz="1400" dirty="0">
                <a:solidFill>
                  <a:srgbClr val="FFFFFF"/>
                </a:solidFill>
                <a:latin typeface="Arial" charset="0"/>
                <a:cs typeface="Arial" charset="0"/>
              </a:rPr>
              <a:t>Higher Level (Nível Mais Alto) 5,3,4 </a:t>
            </a:r>
          </a:p>
          <a:p>
            <a:pPr>
              <a:defRPr/>
            </a:pPr>
            <a:r>
              <a:rPr lang="pt-BR" sz="1400" dirty="0">
                <a:solidFill>
                  <a:srgbClr val="FFFFFF"/>
                </a:solidFill>
                <a:latin typeface="Arial" charset="0"/>
                <a:cs typeface="Arial" charset="0"/>
              </a:rPr>
              <a:t>Standard </a:t>
            </a:r>
            <a:r>
              <a:rPr lang="pt-BR" sz="1400" dirty="0" err="1">
                <a:solidFill>
                  <a:srgbClr val="FFFFFF"/>
                </a:solidFill>
                <a:latin typeface="Arial" charset="0"/>
                <a:cs typeface="Arial" charset="0"/>
              </a:rPr>
              <a:t>Level</a:t>
            </a:r>
            <a:r>
              <a:rPr lang="pt-BR" sz="1400" dirty="0">
                <a:solidFill>
                  <a:srgbClr val="FFFFFF"/>
                </a:solidFill>
                <a:latin typeface="Arial" charset="0"/>
                <a:cs typeface="Arial" charset="0"/>
              </a:rPr>
              <a:t>  </a:t>
            </a:r>
            <a:r>
              <a:rPr lang="en-US" sz="1400" dirty="0" smtClean="0">
                <a:solidFill>
                  <a:srgbClr val="FFFFFF"/>
                </a:solidFill>
                <a:latin typeface="Arial" charset="0"/>
                <a:cs typeface="Arial" charset="0"/>
              </a:rPr>
              <a:t>(</a:t>
            </a:r>
            <a:r>
              <a:rPr lang="en-US" sz="1400" dirty="0" err="1">
                <a:solidFill>
                  <a:srgbClr val="FFFFFF"/>
                </a:solidFill>
                <a:latin typeface="Arial" charset="0"/>
                <a:cs typeface="Arial" charset="0"/>
              </a:rPr>
              <a:t>Nível</a:t>
            </a:r>
            <a:r>
              <a:rPr lang="en-US" sz="1400" dirty="0">
                <a:solidFill>
                  <a:srgbClr val="FFFFFF"/>
                </a:solidFill>
                <a:latin typeface="Arial" charset="0"/>
                <a:cs typeface="Arial" charset="0"/>
              </a:rPr>
              <a:t> Standard): </a:t>
            </a:r>
            <a:r>
              <a:rPr lang="pt-BR" sz="1400" dirty="0">
                <a:solidFill>
                  <a:srgbClr val="FFFFFF"/>
                </a:solidFill>
                <a:latin typeface="Arial" charset="0"/>
                <a:cs typeface="Arial" charset="0"/>
              </a:rPr>
              <a:t>4,4,4 </a:t>
            </a:r>
            <a:endParaRPr lang="pt-BR" sz="1400" dirty="0" smtClean="0">
              <a:solidFill>
                <a:srgbClr val="FFFFFF"/>
              </a:solidFill>
              <a:latin typeface="Arial" charset="0"/>
              <a:cs typeface="Arial" charset="0"/>
            </a:endParaRPr>
          </a:p>
          <a:p>
            <a:pPr>
              <a:defRPr/>
            </a:pPr>
            <a:r>
              <a:rPr lang="pt-BR" sz="1400" dirty="0" smtClean="0">
                <a:solidFill>
                  <a:srgbClr val="FFFFFF"/>
                </a:solidFill>
                <a:latin typeface="Arial" charset="0"/>
                <a:cs typeface="Arial" charset="0"/>
              </a:rPr>
              <a:t>TOK &amp; EE +0</a:t>
            </a:r>
            <a:r>
              <a:rPr lang="pt-BR" sz="1400" dirty="0">
                <a:solidFill>
                  <a:srgbClr val="FFFFFF"/>
                </a:solidFill>
                <a:latin typeface="Arial" charset="0"/>
                <a:cs typeface="Arial" charset="0"/>
              </a:rPr>
              <a:t>	</a:t>
            </a:r>
          </a:p>
          <a:p>
            <a:pPr>
              <a:defRPr/>
            </a:pPr>
            <a:r>
              <a:rPr lang="pt-BR" sz="1400" dirty="0">
                <a:solidFill>
                  <a:srgbClr val="FFFFFF"/>
                </a:solidFill>
                <a:latin typeface="Arial" charset="0"/>
                <a:cs typeface="Arial" charset="0"/>
              </a:rPr>
              <a:t>24 pontos – aprovado: a nota 5 do “Higher Level” compensa a nota 3</a:t>
            </a:r>
            <a:r>
              <a:rPr lang="en-US" sz="1400" dirty="0">
                <a:solidFill>
                  <a:srgbClr val="FFFFFF"/>
                </a:solidFill>
                <a:latin typeface="Arial" charset="0"/>
                <a:cs typeface="Arial" charset="0"/>
              </a:rPr>
              <a:t> </a:t>
            </a:r>
            <a:endParaRPr lang="en-US" sz="1400" dirty="0" smtClean="0">
              <a:solidFill>
                <a:srgbClr val="FFFFFF"/>
              </a:solidFill>
              <a:latin typeface="Arial" charset="0"/>
              <a:cs typeface="Arial" charset="0"/>
            </a:endParaRPr>
          </a:p>
          <a:p>
            <a:pPr>
              <a:defRPr/>
            </a:pPr>
            <a:endParaRPr lang="en-US" sz="1400" dirty="0">
              <a:solidFill>
                <a:srgbClr val="FFFFFF"/>
              </a:solidFill>
              <a:latin typeface="Arial" charset="0"/>
              <a:cs typeface="Arial" charset="0"/>
            </a:endParaRPr>
          </a:p>
          <a:p>
            <a:pPr>
              <a:defRPr/>
            </a:pPr>
            <a:endParaRPr lang="en-US" sz="1400" dirty="0">
              <a:solidFill>
                <a:srgbClr val="FFFFFF"/>
              </a:solidFill>
              <a:latin typeface="Arial" charset="0"/>
              <a:cs typeface="Arial" charset="0"/>
            </a:endParaRPr>
          </a:p>
          <a:p>
            <a:pPr>
              <a:defRPr/>
            </a:pPr>
            <a:r>
              <a:rPr lang="en-US" sz="1400" b="1" dirty="0" smtClean="0">
                <a:solidFill>
                  <a:srgbClr val="FFFF00"/>
                </a:solidFill>
                <a:latin typeface="Arial" charset="0"/>
                <a:cs typeface="Arial" charset="0"/>
              </a:rPr>
              <a:t>IB </a:t>
            </a:r>
            <a:r>
              <a:rPr lang="en-US" sz="1400" b="1" dirty="0">
                <a:solidFill>
                  <a:srgbClr val="FFFF00"/>
                </a:solidFill>
                <a:latin typeface="Arial" charset="0"/>
                <a:cs typeface="Arial" charset="0"/>
              </a:rPr>
              <a:t>Grades </a:t>
            </a:r>
            <a:r>
              <a:rPr lang="en-US" sz="1400" b="1" dirty="0" smtClean="0">
                <a:solidFill>
                  <a:srgbClr val="FFFF00"/>
                </a:solidFill>
                <a:latin typeface="Arial" charset="0"/>
                <a:cs typeface="Arial" charset="0"/>
              </a:rPr>
              <a:t>and PASB </a:t>
            </a:r>
            <a:r>
              <a:rPr lang="en-US" sz="1400" b="1" dirty="0">
                <a:solidFill>
                  <a:srgbClr val="FFFF00"/>
                </a:solidFill>
                <a:latin typeface="Arial" charset="0"/>
                <a:cs typeface="Arial" charset="0"/>
              </a:rPr>
              <a:t>grades are completely independent of each other.  IB grades are announced in </a:t>
            </a:r>
            <a:r>
              <a:rPr lang="en-US" sz="1400" b="1" dirty="0" smtClean="0">
                <a:solidFill>
                  <a:srgbClr val="FFFF00"/>
                </a:solidFill>
                <a:latin typeface="Arial" charset="0"/>
                <a:cs typeface="Arial" charset="0"/>
              </a:rPr>
              <a:t>July after senior graduation.</a:t>
            </a:r>
            <a:endParaRPr lang="en-US" sz="1400" b="1" dirty="0">
              <a:solidFill>
                <a:srgbClr val="FFFF00"/>
              </a:solidFill>
              <a:latin typeface="Arial" charset="0"/>
              <a:cs typeface="Arial" charset="0"/>
            </a:endParaRPr>
          </a:p>
          <a:p>
            <a:pPr>
              <a:defRPr/>
            </a:pPr>
            <a:endParaRPr lang="pt-BR" sz="1400" dirty="0">
              <a:solidFill>
                <a:srgbClr val="FFFFFF"/>
              </a:solidFill>
              <a:latin typeface="Arial" charset="0"/>
              <a:cs typeface="Arial" charset="0"/>
            </a:endParaRPr>
          </a:p>
        </p:txBody>
      </p:sp>
    </p:spTree>
    <p:extLst>
      <p:ext uri="{BB962C8B-B14F-4D97-AF65-F5344CB8AC3E}">
        <p14:creationId xmlns:p14="http://schemas.microsoft.com/office/powerpoint/2010/main" val="10380786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412776"/>
            <a:ext cx="8352928" cy="4666406"/>
          </a:xfrm>
          <a:prstGeom prst="rect">
            <a:avLst/>
          </a:prstGeom>
          <a:noFill/>
        </p:spPr>
        <p:txBody>
          <a:bodyPr wrap="square" rtlCol="0">
            <a:spAutoFit/>
          </a:bodyPr>
          <a:lstStyle/>
          <a:p>
            <a:pPr marL="0" marR="0">
              <a:lnSpc>
                <a:spcPct val="115000"/>
              </a:lnSpc>
              <a:spcBef>
                <a:spcPts val="0"/>
              </a:spcBef>
              <a:spcAft>
                <a:spcPts val="1000"/>
              </a:spcAft>
            </a:pPr>
            <a:r>
              <a:rPr lang="pt-BR" dirty="0">
                <a:solidFill>
                  <a:srgbClr val="1F497D"/>
                </a:solidFill>
                <a:latin typeface="Arial"/>
                <a:ea typeface="Calibri"/>
              </a:rPr>
              <a:t>O programa de diploma brasileiro exige que seja cursada a matéria Educação Física. Os canditados IB que fazem parte do programa brasileiro precisam cumprir todos os requerimentos fora da escola. Essa isenção das aulas de Educação Física está disponível apenas para alunos do </a:t>
            </a:r>
            <a:r>
              <a:rPr lang="pt-BR" dirty="0" smtClean="0">
                <a:solidFill>
                  <a:srgbClr val="1F497D"/>
                </a:solidFill>
                <a:latin typeface="Arial"/>
                <a:ea typeface="Calibri"/>
              </a:rPr>
              <a:t>IB Diploma. Caso </a:t>
            </a:r>
            <a:r>
              <a:rPr lang="pt-BR" dirty="0">
                <a:solidFill>
                  <a:srgbClr val="1F497D"/>
                </a:solidFill>
                <a:latin typeface="Arial"/>
                <a:ea typeface="Calibri"/>
              </a:rPr>
              <a:t>um candidato do IB resolva sair do programa IB, ao desistir de qualquer número de cursos IB, eles serão, automaticamente, matriculados em todas as aulas comuns de Educação Física.</a:t>
            </a:r>
            <a:endParaRPr lang="en-US" sz="1600" dirty="0">
              <a:latin typeface="Calibri"/>
              <a:ea typeface="Calibri"/>
            </a:endParaRPr>
          </a:p>
          <a:p>
            <a:pPr>
              <a:spcBef>
                <a:spcPts val="0"/>
              </a:spcBef>
              <a:spcAft>
                <a:spcPts val="0"/>
              </a:spcAft>
            </a:pPr>
            <a:endParaRPr lang="pt-BR" dirty="0" smtClean="0">
              <a:solidFill>
                <a:srgbClr val="1F497D"/>
              </a:solidFill>
              <a:latin typeface="Arial"/>
              <a:ea typeface="Calibri"/>
            </a:endParaRPr>
          </a:p>
          <a:p>
            <a:pPr>
              <a:spcBef>
                <a:spcPts val="0"/>
              </a:spcBef>
              <a:spcAft>
                <a:spcPts val="0"/>
              </a:spcAft>
            </a:pPr>
            <a:r>
              <a:rPr lang="pt-BR" dirty="0" smtClean="0">
                <a:solidFill>
                  <a:srgbClr val="1F497D"/>
                </a:solidFill>
                <a:latin typeface="Arial"/>
                <a:ea typeface="Calibri"/>
              </a:rPr>
              <a:t>Os </a:t>
            </a:r>
            <a:r>
              <a:rPr lang="pt-BR" dirty="0">
                <a:solidFill>
                  <a:srgbClr val="1F497D"/>
                </a:solidFill>
                <a:latin typeface="Arial"/>
                <a:ea typeface="Calibri"/>
              </a:rPr>
              <a:t>candidatos ao diploma IB que não fazem parte do programa brasileiro podem participar de Educação Física, caso queiram, mas não será exigido.</a:t>
            </a:r>
            <a:endParaRPr lang="en-US" dirty="0">
              <a:latin typeface="Times New Roman"/>
              <a:ea typeface="Calibri"/>
            </a:endParaRPr>
          </a:p>
          <a:p>
            <a:endParaRPr lang="en-US" dirty="0"/>
          </a:p>
          <a:p>
            <a:endParaRPr lang="pt-BR" dirty="0" smtClean="0">
              <a:solidFill>
                <a:srgbClr val="1F497D"/>
              </a:solidFill>
              <a:latin typeface="Arial"/>
              <a:ea typeface="Calibri"/>
            </a:endParaRPr>
          </a:p>
          <a:p>
            <a:r>
              <a:rPr lang="pt-BR" dirty="0" smtClean="0">
                <a:solidFill>
                  <a:srgbClr val="1F497D"/>
                </a:solidFill>
                <a:latin typeface="Arial"/>
                <a:ea typeface="Calibri"/>
              </a:rPr>
              <a:t>Os </a:t>
            </a:r>
            <a:r>
              <a:rPr lang="pt-BR" dirty="0">
                <a:solidFill>
                  <a:srgbClr val="1F497D"/>
                </a:solidFill>
                <a:latin typeface="Arial"/>
                <a:ea typeface="Calibri"/>
              </a:rPr>
              <a:t>candidatos ao certificado IB (de todas as nacionalidades) e todos os outros alunos devem participar das aulas de Educação Física regularmente.</a:t>
            </a:r>
            <a:endParaRPr lang="en-US" dirty="0"/>
          </a:p>
          <a:p>
            <a:r>
              <a:rPr lang="en-US" dirty="0"/>
              <a:t> </a:t>
            </a:r>
          </a:p>
        </p:txBody>
      </p:sp>
      <p:sp>
        <p:nvSpPr>
          <p:cNvPr id="3" name="TextBox 2"/>
          <p:cNvSpPr txBox="1"/>
          <p:nvPr/>
        </p:nvSpPr>
        <p:spPr>
          <a:xfrm>
            <a:off x="2987824" y="836712"/>
            <a:ext cx="3024336" cy="461665"/>
          </a:xfrm>
          <a:prstGeom prst="rect">
            <a:avLst/>
          </a:prstGeom>
          <a:noFill/>
        </p:spPr>
        <p:txBody>
          <a:bodyPr wrap="square" rtlCol="0">
            <a:spAutoFit/>
          </a:bodyPr>
          <a:lstStyle/>
          <a:p>
            <a:r>
              <a:rPr lang="en-US" sz="2400" b="1" dirty="0" err="1"/>
              <a:t>Educação</a:t>
            </a:r>
            <a:r>
              <a:rPr lang="en-US" sz="2400" b="1" dirty="0"/>
              <a:t> </a:t>
            </a:r>
            <a:r>
              <a:rPr lang="en-US" sz="2400" b="1" dirty="0" err="1"/>
              <a:t>Física</a:t>
            </a:r>
            <a:endParaRPr lang="en-US" sz="2400" b="1" dirty="0"/>
          </a:p>
        </p:txBody>
      </p:sp>
      <p:sp>
        <p:nvSpPr>
          <p:cNvPr id="4" name="TextBox 3"/>
          <p:cNvSpPr txBox="1"/>
          <p:nvPr/>
        </p:nvSpPr>
        <p:spPr>
          <a:xfrm>
            <a:off x="395536" y="6079182"/>
            <a:ext cx="7632848" cy="369332"/>
          </a:xfrm>
          <a:prstGeom prst="rect">
            <a:avLst/>
          </a:prstGeom>
          <a:noFill/>
        </p:spPr>
        <p:txBody>
          <a:bodyPr wrap="square" rtlCol="0">
            <a:spAutoFit/>
          </a:bodyPr>
          <a:lstStyle/>
          <a:p>
            <a:r>
              <a:rPr lang="pt-BR" dirty="0" smtClean="0"/>
              <a:t>.</a:t>
            </a:r>
            <a:endParaRPr lang="pt-BR" dirty="0"/>
          </a:p>
        </p:txBody>
      </p:sp>
    </p:spTree>
    <p:extLst>
      <p:ext uri="{BB962C8B-B14F-4D97-AF65-F5344CB8AC3E}">
        <p14:creationId xmlns:p14="http://schemas.microsoft.com/office/powerpoint/2010/main" val="1575755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24" y="548680"/>
            <a:ext cx="3357586" cy="5523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rgbClr val="FFFF00"/>
                </a:solidFill>
                <a:latin typeface="Arial" pitchFamily="34" charset="0"/>
                <a:cs typeface="Arial" pitchFamily="34" charset="0"/>
              </a:rPr>
              <a:t>Who should take the IB Diploma Program?</a:t>
            </a:r>
          </a:p>
          <a:p>
            <a:pPr algn="ctr"/>
            <a:endParaRPr lang="pt-BR" dirty="0">
              <a:latin typeface="Arial" pitchFamily="34" charset="0"/>
              <a:cs typeface="Arial" pitchFamily="34" charset="0"/>
            </a:endParaRPr>
          </a:p>
          <a:p>
            <a:pPr algn="ctr"/>
            <a:r>
              <a:rPr lang="pt-BR" dirty="0" smtClean="0">
                <a:latin typeface="Arial" pitchFamily="34" charset="0"/>
                <a:cs typeface="Arial" pitchFamily="34" charset="0"/>
              </a:rPr>
              <a:t>We encourage all students to take the most academically challenging classes in which they can succeed.</a:t>
            </a:r>
          </a:p>
          <a:p>
            <a:pPr algn="ctr"/>
            <a:endParaRPr lang="pt-BR" dirty="0">
              <a:latin typeface="Arial" pitchFamily="34" charset="0"/>
              <a:cs typeface="Arial" pitchFamily="34" charset="0"/>
            </a:endParaRPr>
          </a:p>
          <a:p>
            <a:pPr algn="ctr"/>
            <a:r>
              <a:rPr lang="pt-BR" dirty="0" smtClean="0">
                <a:latin typeface="Arial" pitchFamily="34" charset="0"/>
                <a:cs typeface="Arial" pitchFamily="34" charset="0"/>
              </a:rPr>
              <a:t>A student who normally scores A’s and B’s is strongly encouraged to participate in the full Diploma Program.</a:t>
            </a:r>
          </a:p>
          <a:p>
            <a:pPr algn="ctr"/>
            <a:endParaRPr lang="pt-BR" dirty="0">
              <a:latin typeface="Arial" pitchFamily="34" charset="0"/>
              <a:cs typeface="Arial" pitchFamily="34" charset="0"/>
            </a:endParaRPr>
          </a:p>
          <a:p>
            <a:pPr algn="ctr"/>
            <a:r>
              <a:rPr lang="pt-BR" dirty="0" smtClean="0">
                <a:latin typeface="Arial" pitchFamily="34" charset="0"/>
                <a:cs typeface="Arial" pitchFamily="34" charset="0"/>
              </a:rPr>
              <a:t>A student who struggles to score C’s and D’s is likely to be advised to consider participation in the IB program on a certificate basis, meaning that individual IB classes are taken, but not all</a:t>
            </a:r>
            <a:r>
              <a:rPr lang="pt-BR" sz="1600" dirty="0" smtClean="0">
                <a:latin typeface="Arial" pitchFamily="34" charset="0"/>
                <a:cs typeface="Arial" pitchFamily="34" charset="0"/>
              </a:rPr>
              <a:t>.</a:t>
            </a:r>
          </a:p>
        </p:txBody>
      </p:sp>
      <p:sp>
        <p:nvSpPr>
          <p:cNvPr id="3" name="Rectangle 2"/>
          <p:cNvSpPr/>
          <p:nvPr/>
        </p:nvSpPr>
        <p:spPr>
          <a:xfrm>
            <a:off x="5000628" y="857232"/>
            <a:ext cx="3357586" cy="52149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endParaRPr lang="pt-BR" sz="2400" dirty="0" smtClean="0">
              <a:latin typeface="Arial" pitchFamily="34" charset="0"/>
              <a:cs typeface="Arial" pitchFamily="34" charset="0"/>
            </a:endParaRPr>
          </a:p>
        </p:txBody>
      </p:sp>
      <p:sp>
        <p:nvSpPr>
          <p:cNvPr id="5" name="Rectangle 4"/>
          <p:cNvSpPr/>
          <p:nvPr/>
        </p:nvSpPr>
        <p:spPr>
          <a:xfrm>
            <a:off x="5000628" y="548680"/>
            <a:ext cx="3357586" cy="5523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rgbClr val="FFFF00"/>
                </a:solidFill>
                <a:latin typeface="Arial" panose="020B0604020202020204" pitchFamily="34" charset="0"/>
                <a:cs typeface="Arial" panose="020B0604020202020204" pitchFamily="34" charset="0"/>
              </a:rPr>
              <a:t>Quem deverá participar do programa de diploma IB</a:t>
            </a:r>
            <a:r>
              <a:rPr lang="pt-BR" dirty="0" smtClean="0">
                <a:solidFill>
                  <a:srgbClr val="FFFF00"/>
                </a:solidFill>
                <a:latin typeface="Arial" panose="020B0604020202020204" pitchFamily="34" charset="0"/>
                <a:cs typeface="Arial" panose="020B0604020202020204" pitchFamily="34" charset="0"/>
              </a:rPr>
              <a:t>?</a:t>
            </a:r>
          </a:p>
          <a:p>
            <a:pPr algn="ctr"/>
            <a:endParaRPr lang="pt-BR" dirty="0">
              <a:latin typeface="Arial" panose="020B0604020202020204" pitchFamily="34" charset="0"/>
              <a:cs typeface="Arial" panose="020B0604020202020204" pitchFamily="34" charset="0"/>
            </a:endParaRPr>
          </a:p>
          <a:p>
            <a:pPr algn="ctr"/>
            <a:r>
              <a:rPr lang="pt-BR" dirty="0">
                <a:latin typeface="Arial" panose="020B0604020202020204" pitchFamily="34" charset="0"/>
                <a:cs typeface="Arial" panose="020B0604020202020204" pitchFamily="34" charset="0"/>
              </a:rPr>
              <a:t>Incentivamos todos os alunos a cursarem matérias que irão desafiá-los academicamente, nas quais eles podem ser bem sucedidos</a:t>
            </a:r>
            <a:r>
              <a:rPr lang="pt-BR" dirty="0" smtClean="0">
                <a:latin typeface="Arial" panose="020B0604020202020204" pitchFamily="34" charset="0"/>
                <a:cs typeface="Arial" panose="020B0604020202020204" pitchFamily="34" charset="0"/>
              </a:rPr>
              <a:t>.</a:t>
            </a:r>
          </a:p>
          <a:p>
            <a:pPr algn="ctr"/>
            <a:endParaRPr lang="pt-BR" dirty="0">
              <a:latin typeface="Arial" panose="020B0604020202020204" pitchFamily="34" charset="0"/>
              <a:cs typeface="Arial" panose="020B0604020202020204" pitchFamily="34" charset="0"/>
            </a:endParaRPr>
          </a:p>
          <a:p>
            <a:pPr algn="ctr"/>
            <a:r>
              <a:rPr lang="pt-BR" dirty="0">
                <a:latin typeface="Arial" panose="020B0604020202020204" pitchFamily="34" charset="0"/>
                <a:cs typeface="Arial" panose="020B0604020202020204" pitchFamily="34" charset="0"/>
              </a:rPr>
              <a:t>Um aluno que </a:t>
            </a:r>
            <a:r>
              <a:rPr lang="pt-BR" dirty="0" smtClean="0">
                <a:latin typeface="Arial" panose="020B0604020202020204" pitchFamily="34" charset="0"/>
                <a:cs typeface="Arial" panose="020B0604020202020204" pitchFamily="34" charset="0"/>
              </a:rPr>
              <a:t>costuma </a:t>
            </a:r>
            <a:r>
              <a:rPr lang="pt-BR" dirty="0">
                <a:latin typeface="Arial" panose="020B0604020202020204" pitchFamily="34" charset="0"/>
                <a:cs typeface="Arial" panose="020B0604020202020204" pitchFamily="34" charset="0"/>
              </a:rPr>
              <a:t>tirar as notas A e B é encorajado a participar do programa IB completo</a:t>
            </a:r>
            <a:r>
              <a:rPr lang="pt-BR" dirty="0" smtClean="0">
                <a:latin typeface="Arial" panose="020B0604020202020204" pitchFamily="34" charset="0"/>
                <a:cs typeface="Arial" panose="020B0604020202020204" pitchFamily="34" charset="0"/>
              </a:rPr>
              <a:t>.</a:t>
            </a:r>
          </a:p>
          <a:p>
            <a:pPr algn="ctr"/>
            <a:endParaRPr lang="pt-BR" dirty="0">
              <a:latin typeface="Arial" panose="020B0604020202020204" pitchFamily="34" charset="0"/>
              <a:cs typeface="Arial" panose="020B0604020202020204" pitchFamily="34" charset="0"/>
            </a:endParaRPr>
          </a:p>
          <a:p>
            <a:pPr algn="ctr"/>
            <a:r>
              <a:rPr lang="pt-BR" dirty="0">
                <a:latin typeface="Arial" panose="020B0604020202020204" pitchFamily="34" charset="0"/>
                <a:cs typeface="Arial" panose="020B0604020202020204" pitchFamily="34" charset="0"/>
              </a:rPr>
              <a:t>Um aluno que tem dificuldade em obter as notas C ou D é aconselhado a participar apenas de algumas matérias individuais do IB, e não o currículo IB completo.</a:t>
            </a:r>
          </a:p>
        </p:txBody>
      </p:sp>
    </p:spTree>
    <p:extLst>
      <p:ext uri="{BB962C8B-B14F-4D97-AF65-F5344CB8AC3E}">
        <p14:creationId xmlns:p14="http://schemas.microsoft.com/office/powerpoint/2010/main" val="583887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0865" y="482600"/>
            <a:ext cx="3169047" cy="6000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3200" dirty="0">
                <a:latin typeface="Arial" pitchFamily="34" charset="0"/>
                <a:cs typeface="Arial" pitchFamily="34" charset="0"/>
              </a:rPr>
              <a:t>Cost Breakdown</a:t>
            </a:r>
          </a:p>
          <a:p>
            <a:pPr algn="ctr">
              <a:defRPr/>
            </a:pPr>
            <a:endParaRPr lang="pt-BR" sz="1600" dirty="0">
              <a:latin typeface="Arial" pitchFamily="34" charset="0"/>
              <a:cs typeface="Arial" pitchFamily="34" charset="0"/>
            </a:endParaRPr>
          </a:p>
          <a:p>
            <a:pPr algn="ctr">
              <a:defRPr/>
            </a:pPr>
            <a:r>
              <a:rPr lang="pt-BR" sz="2400" dirty="0" smtClean="0">
                <a:latin typeface="Arial" pitchFamily="34" charset="0"/>
                <a:cs typeface="Arial" pitchFamily="34" charset="0"/>
              </a:rPr>
              <a:t>registration </a:t>
            </a:r>
            <a:r>
              <a:rPr lang="pt-BR" sz="2400" dirty="0">
                <a:latin typeface="Arial" pitchFamily="34" charset="0"/>
                <a:cs typeface="Arial" pitchFamily="34" charset="0"/>
              </a:rPr>
              <a:t>fee of $</a:t>
            </a:r>
            <a:r>
              <a:rPr lang="pt-BR" sz="2400" dirty="0" smtClean="0">
                <a:latin typeface="Arial" pitchFamily="34" charset="0"/>
                <a:cs typeface="Arial" pitchFamily="34" charset="0"/>
              </a:rPr>
              <a:t>164 </a:t>
            </a:r>
            <a:r>
              <a:rPr lang="pt-BR" sz="2400" dirty="0">
                <a:latin typeface="Arial" pitchFamily="34" charset="0"/>
                <a:cs typeface="Arial" pitchFamily="34" charset="0"/>
              </a:rPr>
              <a:t>USD</a:t>
            </a:r>
          </a:p>
          <a:p>
            <a:pPr algn="ctr">
              <a:defRPr/>
            </a:pPr>
            <a:r>
              <a:rPr lang="pt-BR" sz="2400" dirty="0">
                <a:latin typeface="Arial" pitchFamily="34" charset="0"/>
                <a:cs typeface="Arial" pitchFamily="34" charset="0"/>
              </a:rPr>
              <a:t>Plus</a:t>
            </a:r>
          </a:p>
          <a:p>
            <a:pPr algn="ctr">
              <a:defRPr/>
            </a:pPr>
            <a:r>
              <a:rPr lang="pt-BR" sz="2400" dirty="0">
                <a:latin typeface="Arial" pitchFamily="34" charset="0"/>
                <a:cs typeface="Arial" pitchFamily="34" charset="0"/>
              </a:rPr>
              <a:t>$</a:t>
            </a:r>
            <a:r>
              <a:rPr lang="pt-BR" sz="2400" dirty="0" smtClean="0">
                <a:latin typeface="Arial" pitchFamily="34" charset="0"/>
                <a:cs typeface="Arial" pitchFamily="34" charset="0"/>
              </a:rPr>
              <a:t>113 </a:t>
            </a:r>
            <a:r>
              <a:rPr lang="pt-BR" sz="2400" dirty="0">
                <a:latin typeface="Arial" pitchFamily="34" charset="0"/>
                <a:cs typeface="Arial" pitchFamily="34" charset="0"/>
              </a:rPr>
              <a:t>USD exam fee </a:t>
            </a:r>
            <a:r>
              <a:rPr lang="pt-BR" sz="2400" dirty="0" smtClean="0">
                <a:latin typeface="Arial" pitchFamily="34" charset="0"/>
                <a:cs typeface="Arial" pitchFamily="34" charset="0"/>
              </a:rPr>
              <a:t>for each of six </a:t>
            </a:r>
            <a:r>
              <a:rPr lang="pt-BR" sz="2400" dirty="0">
                <a:latin typeface="Arial" pitchFamily="34" charset="0"/>
                <a:cs typeface="Arial" pitchFamily="34" charset="0"/>
              </a:rPr>
              <a:t>classes</a:t>
            </a:r>
          </a:p>
          <a:p>
            <a:pPr algn="ctr">
              <a:defRPr/>
            </a:pPr>
            <a:r>
              <a:rPr lang="pt-BR" sz="2400" dirty="0">
                <a:latin typeface="Arial" pitchFamily="34" charset="0"/>
                <a:cs typeface="Arial" pitchFamily="34" charset="0"/>
              </a:rPr>
              <a:t>$</a:t>
            </a:r>
            <a:r>
              <a:rPr lang="pt-BR" sz="2400" dirty="0" smtClean="0">
                <a:latin typeface="Arial" pitchFamily="34" charset="0"/>
                <a:cs typeface="Arial" pitchFamily="34" charset="0"/>
              </a:rPr>
              <a:t>164+6*113=$842 </a:t>
            </a:r>
            <a:r>
              <a:rPr lang="pt-BR" sz="2400" dirty="0">
                <a:latin typeface="Arial" pitchFamily="34" charset="0"/>
                <a:cs typeface="Arial" pitchFamily="34" charset="0"/>
              </a:rPr>
              <a:t>USD</a:t>
            </a:r>
          </a:p>
          <a:p>
            <a:pPr algn="ctr">
              <a:defRPr/>
            </a:pPr>
            <a:endParaRPr lang="pt-BR" sz="2400" dirty="0">
              <a:latin typeface="Arial" pitchFamily="34" charset="0"/>
              <a:cs typeface="Arial" pitchFamily="34" charset="0"/>
            </a:endParaRPr>
          </a:p>
          <a:p>
            <a:pPr algn="ctr">
              <a:defRPr/>
            </a:pPr>
            <a:endParaRPr lang="pt-BR" sz="2400" dirty="0">
              <a:latin typeface="Arial" pitchFamily="34" charset="0"/>
              <a:cs typeface="Arial" pitchFamily="34" charset="0"/>
            </a:endParaRPr>
          </a:p>
          <a:p>
            <a:pPr algn="ctr">
              <a:defRPr/>
            </a:pPr>
            <a:r>
              <a:rPr lang="pt-BR" sz="2400" dirty="0">
                <a:latin typeface="Arial" pitchFamily="34" charset="0"/>
                <a:cs typeface="Arial" pitchFamily="34" charset="0"/>
              </a:rPr>
              <a:t>Billed </a:t>
            </a:r>
            <a:r>
              <a:rPr lang="pt-BR" sz="2400" dirty="0" smtClean="0">
                <a:latin typeface="Arial" pitchFamily="34" charset="0"/>
                <a:cs typeface="Arial" pitchFamily="34" charset="0"/>
              </a:rPr>
              <a:t>first semester of your senior year</a:t>
            </a:r>
            <a:endParaRPr lang="pt-BR" sz="2400" dirty="0">
              <a:latin typeface="Arial" pitchFamily="34" charset="0"/>
              <a:cs typeface="Arial" pitchFamily="34" charset="0"/>
            </a:endParaRPr>
          </a:p>
        </p:txBody>
      </p:sp>
      <p:sp>
        <p:nvSpPr>
          <p:cNvPr id="6" name="Rectangle 5"/>
          <p:cNvSpPr/>
          <p:nvPr/>
        </p:nvSpPr>
        <p:spPr>
          <a:xfrm>
            <a:off x="4929188" y="500063"/>
            <a:ext cx="3500437" cy="6000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3200" dirty="0" smtClean="0">
                <a:latin typeface="Arial" pitchFamily="34" charset="0"/>
                <a:cs typeface="Arial" pitchFamily="34" charset="0"/>
              </a:rPr>
              <a:t>Detalhamento do Custo</a:t>
            </a:r>
          </a:p>
          <a:p>
            <a:pPr algn="ctr">
              <a:defRPr/>
            </a:pPr>
            <a:endParaRPr lang="pt-BR" sz="2400" dirty="0">
              <a:latin typeface="Arial" pitchFamily="34" charset="0"/>
              <a:cs typeface="Arial" pitchFamily="34" charset="0"/>
            </a:endParaRPr>
          </a:p>
          <a:p>
            <a:pPr algn="ctr">
              <a:defRPr/>
            </a:pPr>
            <a:r>
              <a:rPr lang="pt-BR" sz="2400" dirty="0" smtClean="0">
                <a:latin typeface="Arial" pitchFamily="34" charset="0"/>
                <a:cs typeface="Arial" pitchFamily="34" charset="0"/>
              </a:rPr>
              <a:t>Taxa de inscrição de USD $164 + USD $113 da taxa de prova para cada uma das seis aulas</a:t>
            </a:r>
          </a:p>
          <a:p>
            <a:pPr algn="ctr">
              <a:defRPr/>
            </a:pPr>
            <a:r>
              <a:rPr lang="pt-BR" sz="2400" dirty="0" smtClean="0">
                <a:latin typeface="Arial" pitchFamily="34" charset="0"/>
                <a:cs typeface="Arial" pitchFamily="34" charset="0"/>
              </a:rPr>
              <a:t>USD $164+6*113 = USD $842</a:t>
            </a:r>
          </a:p>
          <a:p>
            <a:pPr algn="ctr">
              <a:defRPr/>
            </a:pPr>
            <a:endParaRPr lang="pt-BR" sz="2400" dirty="0">
              <a:latin typeface="Arial" pitchFamily="34" charset="0"/>
              <a:cs typeface="Arial" pitchFamily="34" charset="0"/>
            </a:endParaRPr>
          </a:p>
          <a:p>
            <a:pPr algn="ctr">
              <a:defRPr/>
            </a:pPr>
            <a:r>
              <a:rPr lang="pt-BR" sz="2400" dirty="0" smtClean="0">
                <a:latin typeface="Arial" pitchFamily="34" charset="0"/>
                <a:cs typeface="Arial" pitchFamily="34" charset="0"/>
              </a:rPr>
              <a:t>Cobrado no primeiro semestre da 12ª série (</a:t>
            </a:r>
            <a:r>
              <a:rPr lang="pt-BR" sz="2400" dirty="0" err="1" smtClean="0">
                <a:latin typeface="Arial" pitchFamily="34" charset="0"/>
                <a:cs typeface="Arial" pitchFamily="34" charset="0"/>
              </a:rPr>
              <a:t>senior</a:t>
            </a:r>
            <a:r>
              <a:rPr lang="pt-BR" sz="2400" dirty="0" smtClean="0">
                <a:latin typeface="Arial" pitchFamily="34" charset="0"/>
                <a:cs typeface="Arial" pitchFamily="34" charset="0"/>
              </a:rPr>
              <a:t> </a:t>
            </a:r>
            <a:r>
              <a:rPr lang="pt-BR" sz="2400" dirty="0" err="1" smtClean="0">
                <a:latin typeface="Arial" pitchFamily="34" charset="0"/>
                <a:cs typeface="Arial" pitchFamily="34" charset="0"/>
              </a:rPr>
              <a:t>year</a:t>
            </a:r>
            <a:r>
              <a:rPr lang="pt-BR" sz="2400" dirty="0" smtClean="0">
                <a:latin typeface="Arial" pitchFamily="34" charset="0"/>
                <a:cs typeface="Arial" pitchFamily="34" charset="0"/>
              </a:rPr>
              <a:t>)</a:t>
            </a:r>
          </a:p>
        </p:txBody>
      </p:sp>
    </p:spTree>
    <p:extLst>
      <p:ext uri="{BB962C8B-B14F-4D97-AF65-F5344CB8AC3E}">
        <p14:creationId xmlns:p14="http://schemas.microsoft.com/office/powerpoint/2010/main" val="17764744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just"/>
            <a:r>
              <a:rPr lang="en-US" dirty="0" smtClean="0"/>
              <a:t>For More Information, visit the PASB IBDP homepage at:</a:t>
            </a:r>
            <a:endParaRPr lang="en-US" dirty="0"/>
          </a:p>
        </p:txBody>
      </p:sp>
      <p:sp>
        <p:nvSpPr>
          <p:cNvPr id="3" name="Subtitle 2"/>
          <p:cNvSpPr>
            <a:spLocks noGrp="1"/>
          </p:cNvSpPr>
          <p:nvPr>
            <p:ph type="subTitle" idx="1"/>
          </p:nvPr>
        </p:nvSpPr>
        <p:spPr>
          <a:xfrm>
            <a:off x="467544" y="3212976"/>
            <a:ext cx="7854696" cy="1752600"/>
          </a:xfrm>
        </p:spPr>
        <p:txBody>
          <a:bodyPr/>
          <a:lstStyle/>
          <a:p>
            <a:r>
              <a:rPr lang="en-US" sz="3600" dirty="0">
                <a:hlinkClick r:id="rId2"/>
              </a:rPr>
              <a:t>http://mrsmithsibwebsite.weebly.com</a:t>
            </a:r>
            <a:r>
              <a:rPr lang="en-US" dirty="0">
                <a:hlinkClick r:id="rId2"/>
              </a:rPr>
              <a:t>/</a:t>
            </a:r>
            <a:endParaRPr lang="en-US" dirty="0"/>
          </a:p>
        </p:txBody>
      </p:sp>
    </p:spTree>
    <p:extLst>
      <p:ext uri="{BB962C8B-B14F-4D97-AF65-F5344CB8AC3E}">
        <p14:creationId xmlns:p14="http://schemas.microsoft.com/office/powerpoint/2010/main" val="42933603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0" y="-315416"/>
            <a:ext cx="5184575"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4234" y="2996952"/>
            <a:ext cx="5781734" cy="3613584"/>
          </a:xfrm>
          <a:prstGeom prst="rect">
            <a:avLst/>
          </a:prstGeom>
        </p:spPr>
      </p:pic>
    </p:spTree>
    <p:extLst>
      <p:ext uri="{BB962C8B-B14F-4D97-AF65-F5344CB8AC3E}">
        <p14:creationId xmlns:p14="http://schemas.microsoft.com/office/powerpoint/2010/main" val="16096633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7384"/>
            <a:ext cx="9108130" cy="5692582"/>
          </a:xfrm>
        </p:spPr>
      </p:pic>
    </p:spTree>
    <p:extLst>
      <p:ext uri="{BB962C8B-B14F-4D97-AF65-F5344CB8AC3E}">
        <p14:creationId xmlns:p14="http://schemas.microsoft.com/office/powerpoint/2010/main" val="16283692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6984" y="2320280"/>
            <a:ext cx="6549352" cy="1828800"/>
          </a:xfrm>
        </p:spPr>
        <p:txBody>
          <a:bodyPr/>
          <a:lstStyle/>
          <a:p>
            <a:r>
              <a:rPr lang="en-US" sz="9600" dirty="0" smtClean="0"/>
              <a:t>Questions?</a:t>
            </a:r>
            <a:endParaRPr lang="en-US" sz="9600" dirty="0"/>
          </a:p>
        </p:txBody>
      </p:sp>
    </p:spTree>
    <p:extLst>
      <p:ext uri="{BB962C8B-B14F-4D97-AF65-F5344CB8AC3E}">
        <p14:creationId xmlns:p14="http://schemas.microsoft.com/office/powerpoint/2010/main" val="38723327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0034" y="857232"/>
            <a:ext cx="3786214" cy="56436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410" name="Rectangle 2"/>
          <p:cNvSpPr>
            <a:spLocks noChangeArrowheads="1"/>
          </p:cNvSpPr>
          <p:nvPr/>
        </p:nvSpPr>
        <p:spPr bwMode="auto">
          <a:xfrm>
            <a:off x="714348" y="1500174"/>
            <a:ext cx="3143240" cy="49552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pitchFamily="34" charset="0"/>
                <a:ea typeface="Calibri" pitchFamily="34" charset="0"/>
                <a:cs typeface="Arial" pitchFamily="34" charset="0"/>
              </a:rPr>
              <a:t>What is the International Baccalaureate Program?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6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pitchFamily="34" charset="0"/>
                <a:ea typeface="Calibri" pitchFamily="34" charset="0"/>
                <a:cs typeface="Arial" pitchFamily="34" charset="0"/>
              </a:rPr>
              <a:t>The International Baccalaureate Organization was created over 40 years ago in Geneva by international educators seeking to establish continuity of educational excellence in international schools. </a:t>
            </a:r>
            <a:endParaRPr kumimoji="0" lang="pt-BR" sz="20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4857752" y="857232"/>
            <a:ext cx="3786214" cy="56436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411" name="Rectangle 3"/>
          <p:cNvSpPr>
            <a:spLocks noChangeArrowheads="1"/>
          </p:cNvSpPr>
          <p:nvPr/>
        </p:nvSpPr>
        <p:spPr bwMode="auto">
          <a:xfrm>
            <a:off x="5072098" y="1428736"/>
            <a:ext cx="3571868"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2400" b="1" i="0" u="none" strike="noStrike" cap="none" normalizeH="0" baseline="0" dirty="0" smtClean="0">
                <a:ln>
                  <a:noFill/>
                </a:ln>
                <a:solidFill>
                  <a:schemeClr val="bg1"/>
                </a:solidFill>
                <a:effectLst/>
                <a:latin typeface="Arial" pitchFamily="34" charset="0"/>
                <a:ea typeface="Calibri" pitchFamily="34" charset="0"/>
                <a:cs typeface="Times New Roman" pitchFamily="18" charset="0"/>
              </a:rPr>
              <a:t>O que é o International Baccalaureate Program (Programa de Bacharelado Internacional)?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6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dirty="0" smtClean="0">
                <a:ln>
                  <a:noFill/>
                </a:ln>
                <a:solidFill>
                  <a:schemeClr val="bg1"/>
                </a:solidFill>
                <a:effectLst/>
                <a:latin typeface="Arial" pitchFamily="34" charset="0"/>
                <a:ea typeface="Calibri" pitchFamily="34" charset="0"/>
                <a:cs typeface="Times New Roman" pitchFamily="18" charset="0"/>
              </a:rPr>
              <a:t>A Organização do Bacharelado Internacional foi criada há mais de 40 anos em Genebra por educadores internacionais em busca da continuidade da excelência em escolas internacionais. </a:t>
            </a:r>
            <a:endParaRPr kumimoji="0" lang="pt-BR" sz="20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1200" b="0" i="0" u="none" strike="noStrike" cap="none" normalizeH="0" baseline="0" dirty="0" smtClean="0">
              <a:ln>
                <a:noFill/>
              </a:ln>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2647084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063" y="857250"/>
            <a:ext cx="3786187" cy="5643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3200" dirty="0">
              <a:solidFill>
                <a:srgbClr val="FFFFFF"/>
              </a:solidFill>
              <a:latin typeface="Arial" charset="0"/>
              <a:cs typeface="Arial" charset="0"/>
            </a:endParaRPr>
          </a:p>
          <a:p>
            <a:pPr>
              <a:defRPr/>
            </a:pPr>
            <a:r>
              <a:rPr lang="en-US" sz="2800" dirty="0">
                <a:solidFill>
                  <a:srgbClr val="FFFFFF"/>
                </a:solidFill>
                <a:latin typeface="Arial" charset="0"/>
                <a:cs typeface="Arial" charset="0"/>
              </a:rPr>
              <a:t>Since its </a:t>
            </a:r>
            <a:r>
              <a:rPr lang="en-US" sz="2800" dirty="0" smtClean="0">
                <a:solidFill>
                  <a:srgbClr val="FFFFFF"/>
                </a:solidFill>
                <a:latin typeface="Arial" charset="0"/>
                <a:cs typeface="Arial" charset="0"/>
              </a:rPr>
              <a:t>founding the </a:t>
            </a:r>
            <a:r>
              <a:rPr lang="en-US" sz="2800" dirty="0">
                <a:solidFill>
                  <a:srgbClr val="FFFFFF"/>
                </a:solidFill>
                <a:latin typeface="Arial" charset="0"/>
                <a:cs typeface="Arial" charset="0"/>
              </a:rPr>
              <a:t>IB Diploma has become a symbol of academic integrity and intellectual accomplishment, recognized by leading universities throughout the </a:t>
            </a:r>
            <a:r>
              <a:rPr lang="en-US" sz="2800" dirty="0" smtClean="0">
                <a:solidFill>
                  <a:srgbClr val="FFFFFF"/>
                </a:solidFill>
                <a:latin typeface="Arial" charset="0"/>
                <a:cs typeface="Arial" charset="0"/>
              </a:rPr>
              <a:t>world.</a:t>
            </a:r>
            <a:endParaRPr lang="pt-BR" sz="2800" dirty="0">
              <a:solidFill>
                <a:srgbClr val="FFFFFF"/>
              </a:solidFill>
              <a:latin typeface="Arial" charset="0"/>
              <a:cs typeface="Arial" charset="0"/>
            </a:endParaRPr>
          </a:p>
          <a:p>
            <a:pPr algn="ctr">
              <a:defRPr/>
            </a:pPr>
            <a:endParaRPr lang="pt-BR" sz="2400" dirty="0">
              <a:solidFill>
                <a:srgbClr val="FFFFFF"/>
              </a:solidFill>
              <a:latin typeface="Arial" charset="0"/>
              <a:cs typeface="Arial" charset="0"/>
            </a:endParaRPr>
          </a:p>
        </p:txBody>
      </p:sp>
      <p:sp>
        <p:nvSpPr>
          <p:cNvPr id="3" name="Rectangle 2"/>
          <p:cNvSpPr/>
          <p:nvPr/>
        </p:nvSpPr>
        <p:spPr>
          <a:xfrm>
            <a:off x="4787900" y="836613"/>
            <a:ext cx="3786188" cy="5643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sz="2800" dirty="0">
              <a:latin typeface="Arial" pitchFamily="34" charset="0"/>
              <a:cs typeface="Arial" pitchFamily="34" charset="0"/>
            </a:endParaRPr>
          </a:p>
          <a:p>
            <a:pPr algn="ctr" fontAlgn="auto">
              <a:spcBef>
                <a:spcPts val="0"/>
              </a:spcBef>
              <a:spcAft>
                <a:spcPts val="0"/>
              </a:spcAft>
              <a:defRPr/>
            </a:pPr>
            <a:r>
              <a:rPr lang="pt-BR" sz="2800" dirty="0">
                <a:latin typeface="Arial" pitchFamily="34" charset="0"/>
                <a:cs typeface="Arial" pitchFamily="34" charset="0"/>
              </a:rPr>
              <a:t> </a:t>
            </a:r>
          </a:p>
        </p:txBody>
      </p:sp>
      <p:sp>
        <p:nvSpPr>
          <p:cNvPr id="9220" name="Rectangle 8"/>
          <p:cNvSpPr>
            <a:spLocks noChangeArrowheads="1"/>
          </p:cNvSpPr>
          <p:nvPr/>
        </p:nvSpPr>
        <p:spPr bwMode="auto">
          <a:xfrm>
            <a:off x="5076825" y="1124744"/>
            <a:ext cx="3095625"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sz="2400" b="1" dirty="0">
                <a:solidFill>
                  <a:schemeClr val="bg1"/>
                </a:solidFill>
              </a:rPr>
              <a:t>Desde sua fundação nos anos 60, o programa do Diploma do IB tornou-se símbolo de integridade acadêmica e realização intelectual, sendo reconhecido pelas principais universidades ao redor de todo o mundo. </a:t>
            </a:r>
            <a:r>
              <a:rPr lang="en-US" sz="2300" b="1" dirty="0">
                <a:solidFill>
                  <a:schemeClr val="bg1"/>
                </a:solidFill>
              </a:rPr>
              <a:t> </a:t>
            </a:r>
            <a:endParaRPr lang="pt-BR" sz="2300" b="1" dirty="0">
              <a:solidFill>
                <a:schemeClr val="bg1"/>
              </a:solidFill>
            </a:endParaRPr>
          </a:p>
        </p:txBody>
      </p:sp>
    </p:spTree>
    <p:extLst>
      <p:ext uri="{BB962C8B-B14F-4D97-AF65-F5344CB8AC3E}">
        <p14:creationId xmlns:p14="http://schemas.microsoft.com/office/powerpoint/2010/main" val="3735735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50" y="714375"/>
            <a:ext cx="3357563" cy="5214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dirty="0">
                <a:latin typeface="Arial" pitchFamily="34" charset="0"/>
                <a:cs typeface="Arial" pitchFamily="34" charset="0"/>
              </a:rPr>
              <a:t>T</a:t>
            </a:r>
            <a:r>
              <a:rPr lang="en-US" sz="2400" dirty="0" smtClean="0">
                <a:latin typeface="Arial" pitchFamily="34" charset="0"/>
                <a:cs typeface="Arial" pitchFamily="34" charset="0"/>
              </a:rPr>
              <a:t>he </a:t>
            </a:r>
            <a:r>
              <a:rPr lang="en-US" sz="2400" dirty="0">
                <a:latin typeface="Arial" pitchFamily="34" charset="0"/>
                <a:cs typeface="Arial" pitchFamily="34" charset="0"/>
              </a:rPr>
              <a:t>International Baccalaureate degree is predicated on rigorous, challenging academic courses. </a:t>
            </a:r>
            <a:endParaRPr lang="en-US" sz="2400" dirty="0">
              <a:solidFill>
                <a:schemeClr val="bg1"/>
              </a:solidFill>
              <a:latin typeface="Arial" pitchFamily="34" charset="0"/>
              <a:cs typeface="Arial" pitchFamily="34" charset="0"/>
            </a:endParaRPr>
          </a:p>
          <a:p>
            <a:pPr fontAlgn="auto">
              <a:spcBef>
                <a:spcPts val="0"/>
              </a:spcBef>
              <a:spcAft>
                <a:spcPts val="0"/>
              </a:spcAft>
              <a:defRPr/>
            </a:pPr>
            <a:endParaRPr lang="pt-BR" dirty="0">
              <a:latin typeface="Arial" pitchFamily="34" charset="0"/>
              <a:cs typeface="Arial" pitchFamily="34" charset="0"/>
            </a:endParaRPr>
          </a:p>
        </p:txBody>
      </p:sp>
      <p:sp>
        <p:nvSpPr>
          <p:cNvPr id="3" name="Rectangle 2"/>
          <p:cNvSpPr/>
          <p:nvPr/>
        </p:nvSpPr>
        <p:spPr>
          <a:xfrm>
            <a:off x="4932363" y="765175"/>
            <a:ext cx="3357562" cy="5214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BR" sz="2400" dirty="0" smtClean="0">
                <a:solidFill>
                  <a:schemeClr val="bg1"/>
                </a:solidFill>
                <a:latin typeface="Arial" charset="0"/>
                <a:cs typeface="Arial" charset="0"/>
              </a:rPr>
              <a:t>O </a:t>
            </a:r>
            <a:r>
              <a:rPr lang="pt-BR" sz="2400" dirty="0">
                <a:solidFill>
                  <a:schemeClr val="bg1"/>
                </a:solidFill>
                <a:latin typeface="Arial" charset="0"/>
                <a:cs typeface="Arial" charset="0"/>
              </a:rPr>
              <a:t>diploma do ‘International Baccalaureate’ baseia-se em cursos acadêmicos rigorosos e desafiadores</a:t>
            </a:r>
            <a:r>
              <a:rPr lang="pt-BR" sz="2000" dirty="0">
                <a:solidFill>
                  <a:schemeClr val="bg1"/>
                </a:solidFill>
                <a:latin typeface="Arial" charset="0"/>
                <a:cs typeface="Arial" charset="0"/>
              </a:rPr>
              <a:t>. </a:t>
            </a:r>
            <a:endParaRPr lang="en-US" sz="2000" dirty="0">
              <a:solidFill>
                <a:schemeClr val="bg1"/>
              </a:solidFill>
              <a:latin typeface="Arial" charset="0"/>
              <a:cs typeface="Arial" charset="0"/>
            </a:endParaRPr>
          </a:p>
        </p:txBody>
      </p:sp>
    </p:spTree>
    <p:extLst>
      <p:ext uri="{BB962C8B-B14F-4D97-AF65-F5344CB8AC3E}">
        <p14:creationId xmlns:p14="http://schemas.microsoft.com/office/powerpoint/2010/main" val="30598988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50" y="714375"/>
            <a:ext cx="3357563" cy="5214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dirty="0">
                <a:latin typeface="Arial" pitchFamily="34" charset="0"/>
                <a:cs typeface="Arial" pitchFamily="34" charset="0"/>
              </a:rPr>
              <a:t>In addition, the use of external assessment will ensure that our educational standards are on par with any IB school anywhere in the world. </a:t>
            </a:r>
            <a:endParaRPr lang="en-US" sz="2400" dirty="0">
              <a:solidFill>
                <a:schemeClr val="bg1"/>
              </a:solidFill>
              <a:latin typeface="Arial" pitchFamily="34" charset="0"/>
              <a:cs typeface="Arial" pitchFamily="34" charset="0"/>
            </a:endParaRPr>
          </a:p>
          <a:p>
            <a:pPr fontAlgn="auto">
              <a:spcBef>
                <a:spcPts val="0"/>
              </a:spcBef>
              <a:spcAft>
                <a:spcPts val="0"/>
              </a:spcAft>
              <a:defRPr/>
            </a:pPr>
            <a:endParaRPr lang="pt-BR" dirty="0">
              <a:latin typeface="Arial" pitchFamily="34" charset="0"/>
              <a:cs typeface="Arial" pitchFamily="34" charset="0"/>
            </a:endParaRPr>
          </a:p>
        </p:txBody>
      </p:sp>
      <p:sp>
        <p:nvSpPr>
          <p:cNvPr id="3" name="Rectangle 2"/>
          <p:cNvSpPr/>
          <p:nvPr/>
        </p:nvSpPr>
        <p:spPr>
          <a:xfrm>
            <a:off x="4932363" y="692150"/>
            <a:ext cx="3357562" cy="5214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pt-BR" sz="2400" dirty="0">
                <a:solidFill>
                  <a:schemeClr val="bg1"/>
                </a:solidFill>
                <a:latin typeface="Arial" charset="0"/>
                <a:cs typeface="Arial" charset="0"/>
              </a:rPr>
              <a:t>Além disso, o emprego de avaliações externas garantirá que nossos padrões educacionais estejam em pé de igualdade com qualquer escola do IB, em qualquer parte do mundo. </a:t>
            </a:r>
            <a:endParaRPr lang="en-US" sz="2400" dirty="0">
              <a:solidFill>
                <a:schemeClr val="bg1"/>
              </a:solidFill>
              <a:latin typeface="Arial" charset="0"/>
              <a:cs typeface="Arial" charset="0"/>
            </a:endParaRPr>
          </a:p>
        </p:txBody>
      </p:sp>
    </p:spTree>
    <p:extLst>
      <p:ext uri="{BB962C8B-B14F-4D97-AF65-F5344CB8AC3E}">
        <p14:creationId xmlns:p14="http://schemas.microsoft.com/office/powerpoint/2010/main" val="42583435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50" y="714375"/>
            <a:ext cx="3357563" cy="5214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FFFF"/>
              </a:solidFill>
              <a:cs typeface="Arial" charset="0"/>
            </a:endParaRPr>
          </a:p>
          <a:p>
            <a:pPr>
              <a:defRPr/>
            </a:pPr>
            <a:endParaRPr lang="en-US" dirty="0">
              <a:solidFill>
                <a:srgbClr val="FFFFFF"/>
              </a:solidFill>
              <a:cs typeface="Arial" charset="0"/>
            </a:endParaRPr>
          </a:p>
          <a:p>
            <a:pPr>
              <a:defRPr/>
            </a:pPr>
            <a:endParaRPr lang="en-US" sz="2000" dirty="0">
              <a:solidFill>
                <a:srgbClr val="FFFFFF"/>
              </a:solidFill>
              <a:latin typeface="Arial" charset="0"/>
              <a:cs typeface="Arial" charset="0"/>
            </a:endParaRPr>
          </a:p>
          <a:p>
            <a:pPr>
              <a:defRPr/>
            </a:pPr>
            <a:endParaRPr lang="en-US" sz="1900" dirty="0">
              <a:solidFill>
                <a:srgbClr val="FFFFFF"/>
              </a:solidFill>
              <a:latin typeface="Arial" charset="0"/>
              <a:cs typeface="Arial" charset="0"/>
            </a:endParaRPr>
          </a:p>
          <a:p>
            <a:pPr>
              <a:defRPr/>
            </a:pPr>
            <a:r>
              <a:rPr lang="en-US" sz="2400" dirty="0">
                <a:solidFill>
                  <a:srgbClr val="FFFFFF"/>
                </a:solidFill>
                <a:latin typeface="Arial" charset="0"/>
                <a:cs typeface="Arial" charset="0"/>
              </a:rPr>
              <a:t>IB Diploma students have higher acceptance rates to </a:t>
            </a:r>
            <a:r>
              <a:rPr lang="en-US" sz="2400" dirty="0" smtClean="0">
                <a:solidFill>
                  <a:srgbClr val="FFFFFF"/>
                </a:solidFill>
                <a:latin typeface="Arial" charset="0"/>
                <a:cs typeface="Arial" charset="0"/>
              </a:rPr>
              <a:t>select colleges.</a:t>
            </a:r>
            <a:endParaRPr lang="pt-BR" sz="2400" dirty="0">
              <a:solidFill>
                <a:srgbClr val="FFFFFF"/>
              </a:solidFill>
              <a:latin typeface="Arial" charset="0"/>
              <a:cs typeface="Arial" charset="0"/>
            </a:endParaRPr>
          </a:p>
          <a:p>
            <a:pPr>
              <a:defRPr/>
            </a:pPr>
            <a:endParaRPr lang="en-US" sz="2400" dirty="0">
              <a:solidFill>
                <a:srgbClr val="FFFFFF"/>
              </a:solidFill>
              <a:latin typeface="Arial" charset="0"/>
              <a:cs typeface="Arial" charset="0"/>
            </a:endParaRPr>
          </a:p>
          <a:p>
            <a:pPr>
              <a:defRPr/>
            </a:pPr>
            <a:r>
              <a:rPr lang="en-US" sz="2400" dirty="0">
                <a:solidFill>
                  <a:srgbClr val="FFFFFF"/>
                </a:solidFill>
                <a:latin typeface="Arial" charset="0"/>
                <a:cs typeface="Arial" charset="0"/>
              </a:rPr>
              <a:t>IB Diploma students perform better in post-secondary education than their </a:t>
            </a:r>
            <a:r>
              <a:rPr lang="en-US" sz="2400" dirty="0" smtClean="0">
                <a:solidFill>
                  <a:srgbClr val="FFFFFF"/>
                </a:solidFill>
                <a:latin typeface="Arial" charset="0"/>
                <a:cs typeface="Arial" charset="0"/>
              </a:rPr>
              <a:t>peers.</a:t>
            </a:r>
            <a:endParaRPr lang="pt-BR" sz="2400" dirty="0">
              <a:solidFill>
                <a:srgbClr val="FFFFFF"/>
              </a:solidFill>
              <a:latin typeface="Arial" charset="0"/>
              <a:cs typeface="Arial" charset="0"/>
            </a:endParaRPr>
          </a:p>
          <a:p>
            <a:pPr>
              <a:defRPr/>
            </a:pPr>
            <a:endParaRPr lang="pt-BR" dirty="0">
              <a:solidFill>
                <a:srgbClr val="FFFFFF"/>
              </a:solidFill>
              <a:cs typeface="Arial" charset="0"/>
            </a:endParaRPr>
          </a:p>
          <a:p>
            <a:pPr>
              <a:defRPr/>
            </a:pPr>
            <a:endParaRPr lang="pt-BR" dirty="0">
              <a:solidFill>
                <a:srgbClr val="FFFFFF"/>
              </a:solidFill>
              <a:cs typeface="Arial" charset="0"/>
            </a:endParaRPr>
          </a:p>
          <a:p>
            <a:pPr>
              <a:defRPr/>
            </a:pPr>
            <a:endParaRPr lang="en-US" sz="2800" dirty="0">
              <a:solidFill>
                <a:schemeClr val="bg1"/>
              </a:solidFill>
              <a:latin typeface="Arial" charset="0"/>
              <a:cs typeface="Arial" charset="0"/>
            </a:endParaRPr>
          </a:p>
          <a:p>
            <a:pPr>
              <a:defRPr/>
            </a:pPr>
            <a:endParaRPr lang="pt-BR" dirty="0">
              <a:solidFill>
                <a:srgbClr val="FFFFFF"/>
              </a:solidFill>
              <a:latin typeface="Arial" charset="0"/>
              <a:cs typeface="Arial" charset="0"/>
            </a:endParaRPr>
          </a:p>
        </p:txBody>
      </p:sp>
      <p:sp>
        <p:nvSpPr>
          <p:cNvPr id="3" name="Rectangle 2"/>
          <p:cNvSpPr/>
          <p:nvPr/>
        </p:nvSpPr>
        <p:spPr>
          <a:xfrm>
            <a:off x="4898171" y="692150"/>
            <a:ext cx="3357562" cy="5214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pt-BR" sz="1900" dirty="0">
              <a:solidFill>
                <a:schemeClr val="bg1"/>
              </a:solidFill>
              <a:latin typeface="Arial" charset="0"/>
              <a:cs typeface="Arial" charset="0"/>
            </a:endParaRPr>
          </a:p>
          <a:p>
            <a:pPr>
              <a:defRPr/>
            </a:pPr>
            <a:r>
              <a:rPr lang="pt-BR" sz="2400" dirty="0">
                <a:solidFill>
                  <a:schemeClr val="bg1"/>
                </a:solidFill>
                <a:latin typeface="Arial" charset="0"/>
                <a:cs typeface="Arial" charset="0"/>
              </a:rPr>
              <a:t>Os alunos do Diploma do IB têm um grau de aceitação mais alto às </a:t>
            </a:r>
            <a:r>
              <a:rPr lang="pt-BR" sz="2400" dirty="0" smtClean="0">
                <a:solidFill>
                  <a:schemeClr val="bg1"/>
                </a:solidFill>
                <a:latin typeface="Arial" charset="0"/>
                <a:cs typeface="Arial" charset="0"/>
              </a:rPr>
              <a:t>universidades.</a:t>
            </a:r>
            <a:endParaRPr lang="pt-BR" sz="2400" dirty="0">
              <a:solidFill>
                <a:schemeClr val="bg1"/>
              </a:solidFill>
              <a:latin typeface="Arial" charset="0"/>
              <a:cs typeface="Arial" charset="0"/>
            </a:endParaRPr>
          </a:p>
          <a:p>
            <a:pPr>
              <a:defRPr/>
            </a:pPr>
            <a:endParaRPr lang="pt-BR" sz="2400" dirty="0">
              <a:solidFill>
                <a:schemeClr val="bg1"/>
              </a:solidFill>
              <a:latin typeface="Arial" charset="0"/>
              <a:cs typeface="Arial" charset="0"/>
            </a:endParaRPr>
          </a:p>
          <a:p>
            <a:pPr>
              <a:defRPr/>
            </a:pPr>
            <a:r>
              <a:rPr lang="pt-BR" sz="2400" dirty="0">
                <a:solidFill>
                  <a:schemeClr val="bg1"/>
                </a:solidFill>
                <a:latin typeface="Arial" charset="0"/>
                <a:cs typeface="Arial" charset="0"/>
              </a:rPr>
              <a:t>Os alunos do Diploma do IB têm melhor desempenho no E</a:t>
            </a:r>
            <a:r>
              <a:rPr lang="pt-BR" sz="2400" dirty="0" smtClean="0">
                <a:solidFill>
                  <a:schemeClr val="bg1"/>
                </a:solidFill>
                <a:latin typeface="Arial" charset="0"/>
                <a:cs typeface="Arial" charset="0"/>
              </a:rPr>
              <a:t>nsino Superior </a:t>
            </a:r>
            <a:r>
              <a:rPr lang="pt-BR" sz="2400" dirty="0">
                <a:solidFill>
                  <a:schemeClr val="bg1"/>
                </a:solidFill>
                <a:latin typeface="Arial" charset="0"/>
                <a:cs typeface="Arial" charset="0"/>
              </a:rPr>
              <a:t>que seus </a:t>
            </a:r>
            <a:r>
              <a:rPr lang="pt-BR" sz="2400" dirty="0" smtClean="0">
                <a:solidFill>
                  <a:schemeClr val="bg1"/>
                </a:solidFill>
                <a:latin typeface="Arial" charset="0"/>
                <a:cs typeface="Arial" charset="0"/>
              </a:rPr>
              <a:t>colegas. </a:t>
            </a:r>
            <a:endParaRPr lang="en-US" sz="2400" dirty="0">
              <a:solidFill>
                <a:schemeClr val="bg1"/>
              </a:solidFill>
              <a:latin typeface="Arial" charset="0"/>
              <a:cs typeface="Arial" charset="0"/>
            </a:endParaRPr>
          </a:p>
        </p:txBody>
      </p:sp>
      <p:sp>
        <p:nvSpPr>
          <p:cNvPr id="4" name="TextBox 3"/>
          <p:cNvSpPr txBox="1"/>
          <p:nvPr/>
        </p:nvSpPr>
        <p:spPr>
          <a:xfrm>
            <a:off x="8732046" y="6387584"/>
            <a:ext cx="338554" cy="369332"/>
          </a:xfrm>
          <a:prstGeom prst="rect">
            <a:avLst/>
          </a:prstGeom>
          <a:noFill/>
        </p:spPr>
        <p:txBody>
          <a:bodyPr wrap="none" rtlCol="0">
            <a:spAutoFit/>
          </a:bodyPr>
          <a:lstStyle/>
          <a:p>
            <a:r>
              <a:rPr lang="pt-BR" dirty="0" smtClean="0"/>
              <a:t>B</a:t>
            </a:r>
            <a:endParaRPr lang="pt-BR" dirty="0"/>
          </a:p>
        </p:txBody>
      </p:sp>
    </p:spTree>
    <p:extLst>
      <p:ext uri="{BB962C8B-B14F-4D97-AF65-F5344CB8AC3E}">
        <p14:creationId xmlns:p14="http://schemas.microsoft.com/office/powerpoint/2010/main" val="3361594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ChangeArrowheads="1"/>
          </p:cNvSpPr>
          <p:nvPr/>
        </p:nvSpPr>
        <p:spPr bwMode="auto">
          <a:xfrm>
            <a:off x="539750" y="3152408"/>
            <a:ext cx="360020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endParaRPr lang="pt-BR" sz="2800" dirty="0">
              <a:solidFill>
                <a:schemeClr val="bg1"/>
              </a:solidFill>
              <a:ea typeface="Calibri" pitchFamily="34" charset="0"/>
              <a:cs typeface="Times New Roman" pitchFamily="18" charset="0"/>
            </a:endParaRPr>
          </a:p>
          <a:p>
            <a:pPr eaLnBrk="0" hangingPunct="0"/>
            <a:endParaRPr lang="pt-BR" sz="2000" dirty="0">
              <a:solidFill>
                <a:schemeClr val="bg1"/>
              </a:solidFill>
              <a:ea typeface="Calibri" pitchFamily="34" charset="0"/>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02" y="908720"/>
            <a:ext cx="9000894" cy="5381542"/>
          </a:xfrm>
          <a:prstGeom prst="rect">
            <a:avLst/>
          </a:prstGeom>
        </p:spPr>
      </p:pic>
    </p:spTree>
    <p:extLst>
      <p:ext uri="{BB962C8B-B14F-4D97-AF65-F5344CB8AC3E}">
        <p14:creationId xmlns:p14="http://schemas.microsoft.com/office/powerpoint/2010/main" val="4432721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5144</TotalTime>
  <Words>1838</Words>
  <Application>Microsoft Office PowerPoint</Application>
  <PresentationFormat>On-screen Show (4:3)</PresentationFormat>
  <Paragraphs>226</Paragraphs>
  <Slides>33</Slides>
  <Notes>0</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Flow</vt:lpstr>
      <vt:lpstr>1_Flow</vt:lpstr>
      <vt:lpstr>Pan American School of Bahia and the International Baccalaureate Diploma Program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More Information, visit the PASB IBDP homepage at:</vt:lpstr>
      <vt:lpstr>PowerPoint Presentation</vt:lpstr>
      <vt:lpstr>PowerPoint Presentation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Baccalaureate at the Pan American School of Bahia</dc:title>
  <dc:creator>Douglas R Smith</dc:creator>
  <cp:lastModifiedBy>Doug Smith</cp:lastModifiedBy>
  <cp:revision>391</cp:revision>
  <cp:lastPrinted>2015-10-20T16:59:43Z</cp:lastPrinted>
  <dcterms:created xsi:type="dcterms:W3CDTF">2011-08-09T16:06:59Z</dcterms:created>
  <dcterms:modified xsi:type="dcterms:W3CDTF">2016-05-13T16:58:26Z</dcterms:modified>
</cp:coreProperties>
</file>