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56FC4A-419A-4A16-88EC-687C9497B9B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B8D2B-CBAF-4CCC-A9C2-C0412A9D1C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9144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CAS helping to bring</a:t>
            </a: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IB Learner profile</a:t>
            </a: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into the IB Diploma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Berlin Sans FB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Berlin Sans FB" pitchFamily="34" charset="0"/>
            </a:endParaRP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Bringing the new CAS guidelines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into focus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The new CAS guide encourages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:</a:t>
            </a:r>
          </a:p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wide range of challenging CAS activities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Quality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reflections on the students experiences</a:t>
            </a:r>
          </a:p>
        </p:txBody>
      </p:sp>
    </p:spTree>
    <p:extLst>
      <p:ext uri="{BB962C8B-B14F-4D97-AF65-F5344CB8AC3E}">
        <p14:creationId xmlns:p14="http://schemas.microsoft.com/office/powerpoint/2010/main" val="36188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Student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responsibilities</a:t>
            </a: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Must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do CAS for 18 months of the diploma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program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(should be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minimum of approximately 150 hours of activities)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Must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keep a record of their reflections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Are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expected to carry out at LEAST ONE CAS project in collaboration with other students that includes two or more areas of CAS</a:t>
            </a:r>
          </a:p>
        </p:txBody>
      </p:sp>
    </p:spTree>
    <p:extLst>
      <p:ext uri="{BB962C8B-B14F-4D97-AF65-F5344CB8AC3E}">
        <p14:creationId xmlns:p14="http://schemas.microsoft.com/office/powerpoint/2010/main" val="29089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Student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responsibilities</a:t>
            </a:r>
          </a:p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Self review at the start of the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program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Set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goals for the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program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Plan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, do and reflect on their activities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Meet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with the CAS Adviser</a:t>
            </a:r>
          </a:p>
        </p:txBody>
      </p:sp>
    </p:spTree>
    <p:extLst>
      <p:ext uri="{BB962C8B-B14F-4D97-AF65-F5344CB8AC3E}">
        <p14:creationId xmlns:p14="http://schemas.microsoft.com/office/powerpoint/2010/main" val="29102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What will be the characteristics of a good student CAS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program?</a:t>
            </a:r>
          </a:p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Students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will have meaningful reflections on their activities (the aim is for quality rather than quantity)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The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students have carried out a CAS project (It has involved working with other students in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2 of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the CAS areas)</a:t>
            </a:r>
          </a:p>
        </p:txBody>
      </p:sp>
    </p:spTree>
    <p:extLst>
      <p:ext uri="{BB962C8B-B14F-4D97-AF65-F5344CB8AC3E}">
        <p14:creationId xmlns:p14="http://schemas.microsoft.com/office/powerpoint/2010/main" val="13982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 good student CAS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program</a:t>
            </a:r>
          </a:p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The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student has demonstrated 8 Learning outcomes through the entire CAS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program.</a:t>
            </a:r>
          </a:p>
          <a:p>
            <a:pPr lvl="1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(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These outcomes are based on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the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IB Learner profile).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The Learning outcomes are…</a:t>
            </a: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Increased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awareness of their own strengths and areas for growth.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(Derived from being Balanced and Inquirers)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Undertaken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new challenges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(Derived from being a Risk taker)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Learning outcomes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cont’d</a:t>
            </a: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Planned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and initiated activities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(Derived from being Inquirers and Communicators)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Worked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collaboratively with others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(Derived from being a communicator)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Student Learning Outcomes of CAS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cont’d</a:t>
            </a:r>
          </a:p>
          <a:p>
            <a:endParaRPr lang="pt-BR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Shown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perseverance and commitment in their activities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lvl="1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Derived from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Caring)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ngaged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with issues of global importance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(Derived from Knowledgeable, Thinkers)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Student Learning Outcomes of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CAS</a:t>
            </a: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Considered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the ethical implications of their actions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(Derived from Open minded, Principled and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Reflective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Developed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new skills 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(Derived from Balanced)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are we going to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know if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students have achieved these outcomes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pt-BR" sz="4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Watching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the students carrying out their wide range of challenging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activities.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Interviews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with CAS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advisers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(There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are supposed to be 3 of these).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7848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Aims of CAS</a:t>
            </a:r>
          </a:p>
          <a:p>
            <a:pPr>
              <a:spcBef>
                <a:spcPts val="0"/>
              </a:spcBef>
            </a:pPr>
            <a:endParaRPr lang="pt-BR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>
              <a:spcBef>
                <a:spcPts val="0"/>
              </a:spcBef>
            </a:pP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To provide for the personal development of the student</a:t>
            </a:r>
            <a:endParaRPr lang="pt-BR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K:\2011-2012\Special Events\Community Service\DSC05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799"/>
            <a:ext cx="4585970" cy="25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are we going to know if the outcomes have been achieved ?</a:t>
            </a: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By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seeing student reflections that may be in the form of:</a:t>
            </a:r>
          </a:p>
          <a:p>
            <a:pPr lvl="1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Blogs, Power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point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presentations, Podcasts, Video/film, Diaries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or journals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“All that we do is but a drop of water in the ocean. But if we didn’t contribute that drop there would be no ocean</a:t>
            </a:r>
            <a:r>
              <a:rPr lang="en-US" sz="2200" i="1" dirty="0" smtClean="0">
                <a:solidFill>
                  <a:schemeClr val="accent2">
                    <a:lumMod val="50000"/>
                  </a:schemeClr>
                </a:solidFill>
              </a:rPr>
              <a:t>.” (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Mother Theresa)</a:t>
            </a:r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1905000"/>
            <a:ext cx="52482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3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Aims of CAS</a:t>
            </a:r>
          </a:p>
          <a:p>
            <a:pPr>
              <a:spcBef>
                <a:spcPts val="0"/>
              </a:spcBef>
            </a:pPr>
            <a:endParaRPr lang="pt-BR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>
              <a:spcBef>
                <a:spcPts val="0"/>
              </a:spcBef>
            </a:pP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To help students to care about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others less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fortunate than themselves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Aims of CAS</a:t>
            </a:r>
          </a:p>
          <a:p>
            <a:pPr>
              <a:spcBef>
                <a:spcPts val="0"/>
              </a:spcBef>
            </a:pPr>
            <a:endParaRPr lang="pt-BR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>
              <a:spcBef>
                <a:spcPts val="0"/>
              </a:spcBef>
            </a:pP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To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allow students to pursue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individual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interests as a distraction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from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the academic demands of the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syllabus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and have some fun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….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To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develop an awareness of other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cultures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How are students going to do this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?</a:t>
            </a:r>
          </a:p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Through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the cycle of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experiential education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2050" name="Picture 2" descr="K:\2011-2012\Special Events\Community Service\Selected\DSC05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5719763" cy="32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781800" cy="61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 piece of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personal</a:t>
            </a: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experiential education</a:t>
            </a:r>
          </a:p>
          <a:p>
            <a:endParaRPr lang="pt-BR" sz="4000" dirty="0" smtClean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You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have each been given a piece of paper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Now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I want you to create something of beauty with your piece of paper. It could be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…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Please be prepared to share with your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neighbor…</a:t>
            </a: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What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your object of beauty is…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Why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you think this is beautiful?</a:t>
            </a:r>
          </a:p>
        </p:txBody>
      </p:sp>
      <p:pic>
        <p:nvPicPr>
          <p:cNvPr id="3" name="Picture 2" descr="K:\2011-2012\Special Events\Community Service\Selected\DSC05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12" y="3838277"/>
            <a:ext cx="5022188" cy="28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If you were given your time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again</a:t>
            </a:r>
          </a:p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Would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you have created the same thing?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What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else could you have created?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This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little exercise was an exercise in reflection a necessary part of any CAS experience</a:t>
            </a:r>
          </a:p>
        </p:txBody>
      </p:sp>
    </p:spTree>
    <p:extLst>
      <p:ext uri="{BB962C8B-B14F-4D97-AF65-F5344CB8AC3E}">
        <p14:creationId xmlns:p14="http://schemas.microsoft.com/office/powerpoint/2010/main" val="5806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279</TotalTime>
  <Words>600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Augusta Moura</dc:creator>
  <cp:lastModifiedBy>Doug Smith</cp:lastModifiedBy>
  <cp:revision>14</cp:revision>
  <dcterms:created xsi:type="dcterms:W3CDTF">2012-08-09T13:49:16Z</dcterms:created>
  <dcterms:modified xsi:type="dcterms:W3CDTF">2013-12-04T17:08:45Z</dcterms:modified>
</cp:coreProperties>
</file>